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7" r:id="rId1"/>
  </p:sldMasterIdLst>
  <p:notesMasterIdLst>
    <p:notesMasterId r:id="rId16"/>
  </p:notesMasterIdLst>
  <p:handoutMasterIdLst>
    <p:handoutMasterId r:id="rId17"/>
  </p:handoutMasterIdLst>
  <p:sldIdLst>
    <p:sldId id="292" r:id="rId2"/>
    <p:sldId id="268" r:id="rId3"/>
    <p:sldId id="260" r:id="rId4"/>
    <p:sldId id="314" r:id="rId5"/>
    <p:sldId id="313" r:id="rId6"/>
    <p:sldId id="318" r:id="rId7"/>
    <p:sldId id="309" r:id="rId8"/>
    <p:sldId id="310" r:id="rId9"/>
    <p:sldId id="320" r:id="rId10"/>
    <p:sldId id="312" r:id="rId11"/>
    <p:sldId id="319" r:id="rId12"/>
    <p:sldId id="316" r:id="rId13"/>
    <p:sldId id="311" r:id="rId14"/>
    <p:sldId id="302" r:id="rId15"/>
  </p:sldIdLst>
  <p:sldSz cx="9144000" cy="6858000" type="screen4x3"/>
  <p:notesSz cx="6954838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70" autoAdjust="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9118" cy="453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72" tIns="45904" rIns="91772" bIns="45904" numCol="1" anchor="t" anchorCtr="0" compatLnSpc="1">
            <a:prstTxWarp prst="textNoShape">
              <a:avLst/>
            </a:prstTxWarp>
          </a:bodyPr>
          <a:lstStyle>
            <a:lvl1pPr defTabSz="920750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5721" y="0"/>
            <a:ext cx="3019117" cy="453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72" tIns="45904" rIns="91772" bIns="45904" numCol="1" anchor="t" anchorCtr="0" compatLnSpc="1">
            <a:prstTxWarp prst="textNoShape">
              <a:avLst/>
            </a:prstTxWarp>
          </a:bodyPr>
          <a:lstStyle>
            <a:lvl1pPr algn="r" defTabSz="920750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56045"/>
            <a:ext cx="3019118" cy="453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72" tIns="45904" rIns="91772" bIns="45904" numCol="1" anchor="b" anchorCtr="0" compatLnSpc="1">
            <a:prstTxWarp prst="textNoShape">
              <a:avLst/>
            </a:prstTxWarp>
          </a:bodyPr>
          <a:lstStyle>
            <a:lvl1pPr defTabSz="920750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5721" y="8856045"/>
            <a:ext cx="3019117" cy="453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72" tIns="45904" rIns="91772" bIns="45904" numCol="1" anchor="b" anchorCtr="0" compatLnSpc="1">
            <a:prstTxWarp prst="textNoShape">
              <a:avLst/>
            </a:prstTxWarp>
          </a:bodyPr>
          <a:lstStyle>
            <a:lvl1pPr algn="r" defTabSz="920750">
              <a:defRPr sz="1800"/>
            </a:lvl1pPr>
          </a:lstStyle>
          <a:p>
            <a:pPr>
              <a:defRPr/>
            </a:pPr>
            <a:fld id="{C18EE1C3-ED9A-4DDF-B8BD-8958D08CA2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143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1439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8871" y="0"/>
            <a:ext cx="301439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0938" y="698500"/>
            <a:ext cx="4652962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62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6114" y="4422459"/>
            <a:ext cx="5562610" cy="4188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41738"/>
            <a:ext cx="301439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8871" y="8841738"/>
            <a:ext cx="3014393" cy="4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07AC0E07-8B15-445B-A864-D703C8EBA6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0363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AC0E07-8B15-445B-A864-D703C8EBA66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6397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AC0E07-8B15-445B-A864-D703C8EBA66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4176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AC0E07-8B15-445B-A864-D703C8EBA66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9434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AC0E07-8B15-445B-A864-D703C8EBA66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5539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AC0E07-8B15-445B-A864-D703C8EBA66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75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CEEEF777-E739-4DBC-B6B7-716B61E64C0D}" type="slidenum">
              <a:rPr lang="en-US" sz="1200" smtClean="0">
                <a:latin typeface="Times New Roman" pitchFamily="18" charset="0"/>
              </a:rPr>
              <a:pPr eaLnBrk="1" hangingPunct="1"/>
              <a:t>2</a:t>
            </a:fld>
            <a:endParaRPr lang="en-US" sz="1200" smtClean="0">
              <a:latin typeface="Times New Roman" pitchFamily="18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AC0E07-8B15-445B-A864-D703C8EBA66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320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AC0E07-8B15-445B-A864-D703C8EBA66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9628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2C8660AE-4C4F-4494-8723-3957B14A721F}" type="slidenum">
              <a:rPr lang="en-US" sz="1200" smtClean="0">
                <a:latin typeface="Times New Roman" pitchFamily="18" charset="0"/>
              </a:rPr>
              <a:pPr eaLnBrk="1" hangingPunct="1"/>
              <a:t>5</a:t>
            </a:fld>
            <a:endParaRPr lang="en-US" sz="1200" smtClean="0">
              <a:latin typeface="Times New Roman" pitchFamily="18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AC0E07-8B15-445B-A864-D703C8EBA66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0754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AC0E07-8B15-445B-A864-D703C8EBA66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0751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86E02A04-70C2-4259-B99A-95DE84968CD3}" type="slidenum">
              <a:rPr lang="en-US" sz="1200" smtClean="0">
                <a:latin typeface="Times New Roman" pitchFamily="18" charset="0"/>
              </a:rPr>
              <a:pPr eaLnBrk="1" hangingPunct="1"/>
              <a:t>8</a:t>
            </a:fld>
            <a:endParaRPr lang="en-US" sz="1200" smtClean="0">
              <a:latin typeface="Times New Roman" pitchFamily="18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5165637C-F031-4721-9E76-14F4D68F8747}" type="slidenum">
              <a:rPr lang="en-US" sz="1200" smtClean="0">
                <a:latin typeface="Times New Roman" pitchFamily="18" charset="0"/>
              </a:rPr>
              <a:pPr eaLnBrk="1" hangingPunct="1"/>
              <a:t>10</a:t>
            </a:fld>
            <a:endParaRPr lang="en-US" sz="1200" smtClean="0">
              <a:latin typeface="Times New Roman" pitchFamily="1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B0F557D-7003-4165-9085-E616BD4638D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73A211-73A0-413F-9973-153E65A8BC6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pPr>
              <a:defRPr/>
            </a:pPr>
            <a:fld id="{4B68FA82-038D-4120-BEC7-B1E01528D5F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pPr>
              <a:defRPr/>
            </a:pPr>
            <a:fld id="{FD78FE94-C6E6-4462-8BBB-A7EE44095D2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F14816F-1CD0-4A18-AA7F-68D420005B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9B53D8-3E4E-46BD-B32C-63651A0FB8A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4CA1AE8B-179C-4A94-899D-9AF1CC9708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pPr>
              <a:defRPr/>
            </a:pPr>
            <a:fld id="{6717A735-84A6-4F5E-82CA-E17FAA6F4E6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12BBF66-71DD-45D1-B65B-EFB3DED700C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8CE2BDC-AF4F-46CC-804A-F0967868A14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pPr>
              <a:defRPr/>
            </a:pPr>
            <a:fld id="{B5C36BDF-531F-4423-AABB-EE0C75D72AA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7492F8A-43F3-4CC3-BACC-C87FAAA7E7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3999" r:id="rId2"/>
    <p:sldLayoutId id="2147484000" r:id="rId3"/>
    <p:sldLayoutId id="2147484001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c.edu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rrogers@iamaw.or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667000"/>
            <a:ext cx="8305800" cy="2209800"/>
          </a:xfrm>
        </p:spPr>
        <p:txBody>
          <a:bodyPr>
            <a:normAutofit lnSpcReduction="10000"/>
          </a:bodyPr>
          <a:lstStyle/>
          <a:p>
            <a:pPr algn="ctr" eaLnBrk="1" hangingPunct="1"/>
            <a:r>
              <a:rPr lang="en-US" sz="2800" dirty="0" smtClean="0"/>
              <a:t>and the</a:t>
            </a:r>
          </a:p>
          <a:p>
            <a:pPr algn="ctr" eaLnBrk="1" hangingPunct="1"/>
            <a:r>
              <a:rPr lang="en-US" dirty="0" smtClean="0"/>
              <a:t>International Association of Machinists and Aerospace Workers</a:t>
            </a:r>
          </a:p>
          <a:p>
            <a:pPr algn="ctr" eaLnBrk="1" hangingPunct="1"/>
            <a:endParaRPr lang="en-US" sz="2800" dirty="0" smtClean="0"/>
          </a:p>
          <a:p>
            <a:pPr algn="ctr" eaLnBrk="1" hangingPunct="1"/>
            <a:r>
              <a:rPr lang="en-US" sz="4000" dirty="0" smtClean="0"/>
              <a:t>Degree </a:t>
            </a:r>
            <a:r>
              <a:rPr lang="en-US" sz="4000" dirty="0" err="1" smtClean="0"/>
              <a:t>ProgramS</a:t>
            </a:r>
            <a:endParaRPr lang="en-US" sz="4000" dirty="0" smtClean="0"/>
          </a:p>
        </p:txBody>
      </p:sp>
      <p:pic>
        <p:nvPicPr>
          <p:cNvPr id="3076" name="Picture 5" descr="IAM 2c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4572000"/>
            <a:ext cx="2089150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6" descr="WETCPRE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388" y="4495800"/>
            <a:ext cx="2233612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AutoShape 2" descr="data:image/jpeg;base64,/9j/4AAQSkZJRgABAQAAAQABAAD/2wCEAAkGBwgHBgkIBwgKCgkLDRYPDQwMDRsUFRAWIB0iIiAdHx8kKDQsJCYxJx8fLT0tMTU3Ojo6Iys/RD84QzQ5OjcBCgoKDQwNGg8PGjclHyU3Nzc3Nzc3Nzc3Nzc3Nzc3Nzc3Nzc3Nzc3Nzc3Nzc3Nzc3Nzc3Nzc3Nzc3Nzc3Nzc3N//AABEIAI8AqwMBIgACEQEDEQH/xAAbAAEAAgMBAQAAAAAAAAAAAAAABQYBAwQCB//EAEcQAAEDAwMCAwQFBwcNAQAAAAECAwQABREGEiExQRMiURQyYXEHFSOBoRY1QnKRk7JTVXSxwdHwJCUzN0NSYmNzdZKztBf/xAAZAQEBAQADAAAAAAAAAAAAAAAABAUBAgP/xAAhEQEAAgMAAgIDAQAAAAAAAAAAAQIDBBESQSFhBRORMf/aAAwDAQACEQMRAD8A+40pSgUpSgUpSgUpSg47jPYtzQdkFW0qCRtTk5qP/Ke3dPtf3ZrzrBGbXuxyl1P91V6HaVzWVuxn2VqQPM0QQoGsjb2timf9eKO/HWhr6+G+LzyT7WP8qLb/AM793Q6oto/lv3ZqsW62uXEupbcQ0poZUlec15t9teuDq0MFKUoGVOH3RUcfkN2ecj/fpVOnqx3sz8LSdT27H+2/dmppB3ICh3FfN3mENyA0HkO4UElSM46/jX0hAwgAdhWh+P2cuebefpFuYMeLx8Pb1SlK00RSlKBSlKBSlKBSlKBSlKBSlKBSlKCNvzCpFqlIQBv2FSc+o5qnM+yI2vxpzkZ4EeVaCR9xHb5g19AWkKBB5B4qFsgRHdlW11I3ML3N5HVs9P2VmbetGTNW0rdfN4Y7QhUSCZTzwejMuraKHVhfkcJ6KA654rR7SlUNMRuU3GjgHcBlS3D6nHHPYVIXGTcI5K25EcNFX6bXI+HAOambQ+ZsMOviOVDg+ESR+wgYPwqemH9lppEzEva+TwrFuKzb48J24Q2YhecVvC3FrSEgADOAPnV6T7oqEtYTMukmekDwm/sGiB1x7x/bU2OlWaGGMdJ57lNtZJvaO+maUpV6UpSlApSlApSlApWMj1pmgzSsAg9DWaBSsZFZoFKZpmg8qqKvER1Sm5sID2pjoP5RPdJ/sqWyKcV0yUi9eS7UtNZ7CCabi3dndHedjrSftEIOFpPoc9K1OLXtNpt8l191XDr6yD4Ke/IHX0rvn2eNLe8b7Rp48FbStpI9DXVChR4LQajNhCe/xPxNSRgvNvmOfb3nLWI+P4zCitw4zcdkYQgYFdIrGQO9MirYiKxyE8z2eyzSlYzXLhmlYyKzQKVjNZzQKUrBUB3oIrU3tzdllSLbMEWSw2p1KlNhaVYGcKB7VBaZN/vemIF0XfA09MjJd2Iho2pJHTmrHqH8w3H+jOfwmqDp22anlfRvbBbb0yhC4DZQwImFlOPcC93BI43YoLDdtQTtL6Yh3G8Q1y1tpQmctpaUqbJIBVjuOvSrQw80+wh5lYW0tIWlaeQQeQar2sm2XtPsRpTaVsyJkRhxC+dyVPIBSfuP41FaMuZslvuthuSlKcsJ+zUeVOx1ctn4n9H5ignH9RNjVLVgix/HklgyH1+IEhhG4AZHUk54ArmnamlxdTt2JmzqfeejqkNPe0JSlaEnBzxwcnp8artjivw/pIhuTgPb59odflY5wsuJOwH/AHUg7R8BUhfHHm/pQs6orHjuC1SPIV7cjxEdzQS9r1MZ82ba3Le7Eu8VvxfZH1jDqCcBSVjIKc4+Wa86Z1FJ1BFlvt2pUUR3nGAh2QCVOIOFDgcDPf8AClts8p7VDmoLk23HcET2ViM2vfhO7cpSlYGScAADpzXH9Gf5svBP89zf/aaBbNYXC5xZ0iHpx5z2J9bDrYlI3qUnqEjHPXjkVMWu+sXuxN3azt+0JcSShpxWxWR1SeuCMVQrBdrpZbJqybbbYiaI9zkOHL2CAMZO3HOBz1q56HjQmNKxFW1/2lmQlUgvKAHiLWSpRwOnJPFBx2LVtwv9qFxgafX4BUpIDkxCVZScEYx/bVitUsz7ZFmLZXHU+0lwtLOSgkZ2k9yK+baBkahY0A8uzxITgS9ILalOq8QneeiduCfQZr6eySI6C4og7QVFXHOOc0FXsr03U8aRPRd5MJlMp1hlmKhGUhCijKypKiokpJ7DmvTM+92i3TkT0G5SmpTbMNYQGvaErwE5I4BGTk9OKjLjoTxZzt50lf5NpelnxVpaIXHcUf0gnsSPuqX0VcrzJbm27UiGvrO3uhC3mRhD6FDKVgf1/Kg1T9S3iDcbdb5NkY8a4LW2ztmZTlKCo58voDUlbrjdHbqYdytaIqCwXW3W3/ESohQBSeBg85qL1WMa00b/AEqR/wDOurFdZzdrt7814KUlpGdqRys9kgdyTgffQRP5UR/yzGnNh3GKp0PY8pcBGWwe52nNbZV2uhuz8O3WtqSzHQje85I8PzqydoGDnAwfvqi6g+sYOnrbdV2qei52mV7fKkKSjYrd/pxwonbg8fBIr6jCkNTIjMlhQLTyErSQeoIyKCrWbVN3vcaU9b7G0RGkuRlByaE5Wg4OPL0r1dNV3C2xLNIXZwRc1oY8Nb+1TLygTtVwRjg8iub6KPzXef8Avcv+OvP0qeMGNO+zBBd+umdoWSEk7V9TQWATbw3cojMi3RxFeUpK3W5JUUYSSONo64xUzVehOagVqJAuLUduAYq8CKsrT4m5PvFQHOM4x8asAIx/fQRep49ymWSTEs/solPoLYVKUoISk8E+UEk/Cq5ZbZrWzadh2iN+T6zFaDSHluvcgdCU7PSrzimKCk3Ow6jessOKiXCmzEzm5sp+S4ttG5taVpbbSEqwny47YxnBJNdty0o3dNRWu+SFhl6M0W5LDZ3JfGQpKSeMhKhnkc47VaMD0pgUFTm2a8ua7h31lNv9ijxlxlIW+sOKSoglWNmMgjpnn1Fa51m1A7rqJfWE2wwo0ZUZLS33EuKSsgqUcIIB4GB+NSN4vzse6sWa1Rvark+nxFBRw3Hbzjes/gB1JrxJOq4jKn21Wy4FIz7MhlbCleu1ZUoZ9Mjn4UE6+XUMuGOlCnQk7ErUUpJ7ZIBI/Yaq2irRfrFBuDFxTbXVvyXZbamH148Rw7ik5RwAe/4VJ2jUcO42BN6c3xGBuC0yOFNlJ2kEeuRjHWtDupJTafGGnLuqIE7vGCEbsf8AS3b/ALtufhQcWiLHe7Iq5N3X6tcZmylyt0dxZKFKxlOFIGRx1yPlXFZIk3R8qfZWGA5bZbinbSshXhtOK95lZSCUjPIOPWrPEvkS4Wj6ztQXNZI4SyBvyDgghRGCO4PNa9Nahi6kge325mSIhP2br7ewOdc4Gc4GOuO9BWtKWXWOm7H9WspsL6g444HVPvJ5UcnjZ2Jq12SNPj21KLvLRLmqUpTq207UDJ4SkegGBz161zai1JE08mO5PYlqakOBpDjLW8FZ6J4OcnHyqXYcU60ha2ltFSQotrxuT8DgkZoKpbLZqqxhcGE9aptvStRjqlKcacZQTkIwlJBAzwcjtU1Y7U5bxKelSfaZkpzxHnAnangbQlKcnAAGOtcbWq2HLvJtSLdclzYyQt1oMp8qTnarO7GDjjmu603lu6PS2UxZUZ2KsIWiSgJJyMgjk5FBDajs9+uF/ttygOW1tm2OKcZQ8XCp3cgoUFYHl6nGM106gt18nyYBhrt6Y0ZaXnWXiv7ZYzgZA4AOCOuSO1bDqUSHHBZ7bMuiGXC249HKEthQ6gKWpIVjocZAPGa32/UESfKfhIS+3cGG/EchvtlDgT2IzwQTwCDig7ri04/AfaZQ044ttSUpdJCCSMckDOPuqv6StN/09p76rdft8xUZtQhqK3EjqSlCuD5RwARzgdK32/VzFxVKRDtt0cciOlmQj2cJLbgGdvKuevbjkVKWS5t3eGZLTD7IDq2lNyEbVpUlW05HzFBB6HsV308JrE16C9HlSnZYUzvC0LWclODwQOeetZ1rYrtfX7X9XyITLMGUmWS+lRUtacgJwO2CeatlYwPSgrL0LU86WyiZNt8SClaVuiGFl10A527lYCQeM/DjvVkz+tXvFKBSlKBSlKCgaPeS79JmtQ6pXjoMZIBVkBsI4x9+T99X49OKpeodO3KPqdrVOmgyuYGvBlw3V7Eym88YPQKHYn0rucvWoXmCiJpSQ1KUMBcuWwGUH1UULUoj5Cgj9QqaTrTS9pDYbhurkzFoSMBx5IG3PrgqUr54NXTPpVPuelLhOslvWq4I/KG3vGSzMUCUeIeVIx18M8DHwHpUixebsWEiVpiaJg4KWnmVNKPQkLKxx35GcdqCHsccWz6SNQQ4hKYsyGzOU0MBKHSVIUR89ufma3fQ/wD6urP+or+I1IwLdMgfWd4lM+13aWB9gwsAJQkeRpClED1JJxkkmq5opeptOaTi2t3SMp+RHBG5udGCFZOc5LmR+ygkfpT5tVnx/PMb+s1dM818+1fC1Rc7JakfVSJc5NwbmPoZfbQhhCckNhSyCo89fn0qYeump5y240TTrtuS4oByZLksLDSc8lKEKUVKxnGeM9aCHbmPxPpSv6o9vkzCq3xQRHKAU+9ydyhW7Ul7nf8A57qK5mKbfOR4rQRkFaADtSSRwTg5+Ga8NN3+Fru83dGmpMiFKjtR2i3KjhStmfNgrHBz8+Klm2LpqRi4RtQWxNutr7CmExlOoddWVfpkpJSMAcAE9aCYscaPCs8KLDASy2whLYHTGOtQybxCf1si3Kt0xu6MR1EOkJ2eAo+9kK5GU8DrntXPp5WoLBEbtFwtb1zZip2R58V1oeIge6FpWpJCgOp5HfNbrZaJ72rH9Sz2RG3wUxWoIWFrACirK1A7c5OMAkfGgiNM3GVDvOrhHtMyb/nUq3sqbAB8Jvg7lA/hVu0xLXcLBAnPsoYekspedbR0StXJH7e9VLTjmpLXKvsmRpOYoXCcZLSG5sbKU7EpAVlwc+XtnrVqsDt4ktvSL1FbglasMxEuBxTaR3UscFR+HAwKCYpQUoFKUoFKUoFKUoMYpis0oMYoBWaUGAKYrNKDGKEZrNKDGKYrNKDGKYrNKDGKYrNKBSlKBSlKDVKe9njOvFK1htBVtQMqOBnAHrUGm/vqtCLm3FYcZcWkJ2S88KUEjnb1BPI7YNTzqVKbUlCihRBAUADg+vNQbGniiFKakSy49KfbedcQylCcoUkjCR0yEgE80G2VfBEuUKBIjq8R8AvLQ4CiPk7Ubs4J3KyBgdjXO7qGSw9cUPQEBMBtLjqxI4IUCU4yn4c56fGs3HSsa4ruD0l98yJRT4bqVY8DYBswBwdqsrGe6jW+RYg/9aKVIVvuDTbajsGEFIIzjvnPSg6YFx9qt6pf2CgkKP8Ak8gOpOP+LA5rik6iSxBTJEVxZVb1zQ2FgEhIB288ZOetdltt7sWCuLKfbf3Z8zbAZGD8BxUY3pdxUN+NLuLjyDEVDjkNJQWmlADnnzK4HPHTpQbnNSx0sJdbacUC22ognBSVOeGUn4g5z8q2JvyFBlHs7gfcmORS1uGU7NxUokcY2p3D9YDqa0ytMNPy5b4kuoTJSzlsJBSlSF7yofrcZrqTY203uRdA84S61sDPG1CjgKWO+SAkH9Wg4UapDluRLDUVXiPIaSlMwHaVdN5x5fxr0xqYSJEBhuNtXLStSS86EJUEL2nYcec9wOOOaxG0upEVuLLlNSGWnm3UoERCM7M8Kx73Ucn0rL+mVux2IX1gsQW3N/gllJUAFbkhKzynHTPp0x1oDupHQUliBvSqeuACp/b9oCRnGDx5TXRHvgempgGOtE0PKQ6zuzsQBnxM90kEYPqcdQawnTyEhA9oX5Lkq4e6OSSfJ8vN1rtRbkpvLtyDh3uR0MbMDACVKVnPX9Kg5Jt5eRMkRYEP2pURtLknLwRtCgSEp45VgZwcDpzWqFqVifcmo8XwfCdZbdQtx8JWtK0bklKCMnivdxsbz8x2TAuDkJUpCW5YS0lfiJSCAU591WCRnkY7VttthiW+Qp1ltGA2020koGWkoTtAB69KDxJvrca6PwHGHctxfHQ7kbXDhR2Dvuwgn5VoRqQOXGTCZZaU6wgKDZkAOOEthY2oxz1xnNbrtp9u5qlKVIcZW802htbeAWVIKiFD/wAyCO4yO9eY1hcjXty4My0eG5s3sqjJKvKgIGF5yOlBzo1dEUsENOBgwPbEukjafKlWz4KwpJ/wa75t4RAbivTWyzGeGHHioFLKsZAV8DyM+uPWo1rR0dqE1FbkupQ3MMgFKUp8hyPCwP0QkgfcKm7pBTcYD0RxRSl3GSAD0IPf5UEU3qCVIcLUG2LefbjpkPNLeDZSlZVsSMjlRCScHAHc1oRrKM/IZTFZL7DyI60LSvC1B73SlGMnHJPPAB9K7rjZJD09yZbbiuC8+0hmQpLSXN6E7sFOfdWNysHkc8g4rma0jDjOByGtTCm0R0R9qQSwlnIAB6kKBIPqDQdFn1A3eHdkNhZS2txEhZV5WlJWUhOe6jjOOwxnqKmuf8GoW06fFqUhUWQpPncLySgbXty1KGRngjdgH061MkK9aD3SlKBSlKBSlKBSlKBSlKBSlKBSlKBSlKBSlKBSlKBSlKD/2Q=="/>
          <p:cNvSpPr>
            <a:spLocks noChangeAspect="1" noChangeArrowheads="1"/>
          </p:cNvSpPr>
          <p:nvPr/>
        </p:nvSpPr>
        <p:spPr bwMode="auto">
          <a:xfrm>
            <a:off x="304800" y="-106778"/>
            <a:ext cx="1628775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ata:image/jpeg;base64,/9j/4AAQSkZJRgABAQAAAQABAAD/2wCEAAkGBwgHBgkIBwgKCgkLDRYPDQwMDRsUFRAWIB0iIiAdHx8kKDQsJCYxJx8fLT0tMTU3Ojo6Iys/RD84QzQ5OjcBCgoKDQwNGg8PGjclHyU3Nzc3Nzc3Nzc3Nzc3Nzc3Nzc3Nzc3Nzc3Nzc3Nzc3Nzc3Nzc3Nzc3Nzc3Nzc3Nzc3N//AABEIAI8AqwMBIgACEQEDEQH/xAAbAAEAAgMBAQAAAAAAAAAAAAAABQYBAwQCB//EAEcQAAEDAwMCAwQFBwcNAQAAAAECAwQABREGEiExQRMiURQyYXEHFSOBoRY1QnKRk7JTVXSxwdHwJCUzN0NSYmNzdZKztBf/xAAZAQEBAQADAAAAAAAAAAAAAAAABAUBAgP/xAAhEQEAAgMAAgIDAQAAAAAAAAAAAQIDBBESQSFhBRORMf/aAAwDAQACEQMRAD8A+40pSgUpSgUpSgUpSg47jPYtzQdkFW0qCRtTk5qP/Ke3dPtf3ZrzrBGbXuxyl1P91V6HaVzWVuxn2VqQPM0QQoGsjb2timf9eKO/HWhr6+G+LzyT7WP8qLb/AM793Q6oto/lv3ZqsW62uXEupbcQ0poZUlec15t9teuDq0MFKUoGVOH3RUcfkN2ecj/fpVOnqx3sz8LSdT27H+2/dmppB3ICh3FfN3mENyA0HkO4UElSM46/jX0hAwgAdhWh+P2cuebefpFuYMeLx8Pb1SlK00RSlKBSlKBSlKBSlKBSlKBSlKBSlKCNvzCpFqlIQBv2FSc+o5qnM+yI2vxpzkZ4EeVaCR9xHb5g19AWkKBB5B4qFsgRHdlW11I3ML3N5HVs9P2VmbetGTNW0rdfN4Y7QhUSCZTzwejMuraKHVhfkcJ6KA654rR7SlUNMRuU3GjgHcBlS3D6nHHPYVIXGTcI5K25EcNFX6bXI+HAOambQ+ZsMOviOVDg+ESR+wgYPwqemH9lppEzEva+TwrFuKzb48J24Q2YhecVvC3FrSEgADOAPnV6T7oqEtYTMukmekDwm/sGiB1x7x/bU2OlWaGGMdJ57lNtZJvaO+maUpV6UpSlApSlApSlApWMj1pmgzSsAg9DWaBSsZFZoFKZpmg8qqKvER1Sm5sID2pjoP5RPdJ/sqWyKcV0yUi9eS7UtNZ7CCabi3dndHedjrSftEIOFpPoc9K1OLXtNpt8l191XDr6yD4Ke/IHX0rvn2eNLe8b7Rp48FbStpI9DXVChR4LQajNhCe/xPxNSRgvNvmOfb3nLWI+P4zCitw4zcdkYQgYFdIrGQO9MirYiKxyE8z2eyzSlYzXLhmlYyKzQKVjNZzQKUrBUB3oIrU3tzdllSLbMEWSw2p1KlNhaVYGcKB7VBaZN/vemIF0XfA09MjJd2Iho2pJHTmrHqH8w3H+jOfwmqDp22anlfRvbBbb0yhC4DZQwImFlOPcC93BI43YoLDdtQTtL6Yh3G8Q1y1tpQmctpaUqbJIBVjuOvSrQw80+wh5lYW0tIWlaeQQeQar2sm2XtPsRpTaVsyJkRhxC+dyVPIBSfuP41FaMuZslvuthuSlKcsJ+zUeVOx1ctn4n9H5ignH9RNjVLVgix/HklgyH1+IEhhG4AZHUk54ArmnamlxdTt2JmzqfeejqkNPe0JSlaEnBzxwcnp8artjivw/pIhuTgPb59odflY5wsuJOwH/AHUg7R8BUhfHHm/pQs6orHjuC1SPIV7cjxEdzQS9r1MZ82ba3Le7Eu8VvxfZH1jDqCcBSVjIKc4+Wa86Z1FJ1BFlvt2pUUR3nGAh2QCVOIOFDgcDPf8AClts8p7VDmoLk23HcET2ViM2vfhO7cpSlYGScAADpzXH9Gf5svBP89zf/aaBbNYXC5xZ0iHpx5z2J9bDrYlI3qUnqEjHPXjkVMWu+sXuxN3azt+0JcSShpxWxWR1SeuCMVQrBdrpZbJqybbbYiaI9zkOHL2CAMZO3HOBz1q56HjQmNKxFW1/2lmQlUgvKAHiLWSpRwOnJPFBx2LVtwv9qFxgafX4BUpIDkxCVZScEYx/bVitUsz7ZFmLZXHU+0lwtLOSgkZ2k9yK+baBkahY0A8uzxITgS9ILalOq8QneeiduCfQZr6eySI6C4og7QVFXHOOc0FXsr03U8aRPRd5MJlMp1hlmKhGUhCijKypKiokpJ7DmvTM+92i3TkT0G5SmpTbMNYQGvaErwE5I4BGTk9OKjLjoTxZzt50lf5NpelnxVpaIXHcUf0gnsSPuqX0VcrzJbm27UiGvrO3uhC3mRhD6FDKVgf1/Kg1T9S3iDcbdb5NkY8a4LW2ztmZTlKCo58voDUlbrjdHbqYdytaIqCwXW3W3/ESohQBSeBg85qL1WMa00b/AEqR/wDOurFdZzdrt7814KUlpGdqRys9kgdyTgffQRP5UR/yzGnNh3GKp0PY8pcBGWwe52nNbZV2uhuz8O3WtqSzHQje85I8PzqydoGDnAwfvqi6g+sYOnrbdV2qei52mV7fKkKSjYrd/pxwonbg8fBIr6jCkNTIjMlhQLTyErSQeoIyKCrWbVN3vcaU9b7G0RGkuRlByaE5Wg4OPL0r1dNV3C2xLNIXZwRc1oY8Nb+1TLygTtVwRjg8iub6KPzXef8Avcv+OvP0qeMGNO+zBBd+umdoWSEk7V9TQWATbw3cojMi3RxFeUpK3W5JUUYSSONo64xUzVehOagVqJAuLUduAYq8CKsrT4m5PvFQHOM4x8asAIx/fQRep49ymWSTEs/solPoLYVKUoISk8E+UEk/Cq5ZbZrWzadh2iN+T6zFaDSHluvcgdCU7PSrzimKCk3Ow6jessOKiXCmzEzm5sp+S4ttG5taVpbbSEqwny47YxnBJNdty0o3dNRWu+SFhl6M0W5LDZ3JfGQpKSeMhKhnkc47VaMD0pgUFTm2a8ua7h31lNv9ijxlxlIW+sOKSoglWNmMgjpnn1Fa51m1A7rqJfWE2wwo0ZUZLS33EuKSsgqUcIIB4GB+NSN4vzse6sWa1Rvark+nxFBRw3Hbzjes/gB1JrxJOq4jKn21Wy4FIz7MhlbCleu1ZUoZ9Mjn4UE6+XUMuGOlCnQk7ErUUpJ7ZIBI/Yaq2irRfrFBuDFxTbXVvyXZbamH148Rw7ik5RwAe/4VJ2jUcO42BN6c3xGBuC0yOFNlJ2kEeuRjHWtDupJTafGGnLuqIE7vGCEbsf8AS3b/ALtufhQcWiLHe7Iq5N3X6tcZmylyt0dxZKFKxlOFIGRx1yPlXFZIk3R8qfZWGA5bZbinbSshXhtOK95lZSCUjPIOPWrPEvkS4Wj6ztQXNZI4SyBvyDgghRGCO4PNa9Nahi6kge325mSIhP2br7ewOdc4Gc4GOuO9BWtKWXWOm7H9WspsL6g444HVPvJ5UcnjZ2Jq12SNPj21KLvLRLmqUpTq207UDJ4SkegGBz161zai1JE08mO5PYlqakOBpDjLW8FZ6J4OcnHyqXYcU60ha2ltFSQotrxuT8DgkZoKpbLZqqxhcGE9aptvStRjqlKcacZQTkIwlJBAzwcjtU1Y7U5bxKelSfaZkpzxHnAnangbQlKcnAAGOtcbWq2HLvJtSLdclzYyQt1oMp8qTnarO7GDjjmu603lu6PS2UxZUZ2KsIWiSgJJyMgjk5FBDajs9+uF/ttygOW1tm2OKcZQ8XCp3cgoUFYHl6nGM106gt18nyYBhrt6Y0ZaXnWXiv7ZYzgZA4AOCOuSO1bDqUSHHBZ7bMuiGXC249HKEthQ6gKWpIVjocZAPGa32/UESfKfhIS+3cGG/EchvtlDgT2IzwQTwCDig7ri04/AfaZQ044ttSUpdJCCSMckDOPuqv6StN/09p76rdft8xUZtQhqK3EjqSlCuD5RwARzgdK32/VzFxVKRDtt0cciOlmQj2cJLbgGdvKuevbjkVKWS5t3eGZLTD7IDq2lNyEbVpUlW05HzFBB6HsV308JrE16C9HlSnZYUzvC0LWclODwQOeetZ1rYrtfX7X9XyITLMGUmWS+lRUtacgJwO2CeatlYwPSgrL0LU86WyiZNt8SClaVuiGFl10A527lYCQeM/DjvVkz+tXvFKBSlKBSlKCgaPeS79JmtQ6pXjoMZIBVkBsI4x9+T99X49OKpeodO3KPqdrVOmgyuYGvBlw3V7Eym88YPQKHYn0rucvWoXmCiJpSQ1KUMBcuWwGUH1UULUoj5Cgj9QqaTrTS9pDYbhurkzFoSMBx5IG3PrgqUr54NXTPpVPuelLhOslvWq4I/KG3vGSzMUCUeIeVIx18M8DHwHpUixebsWEiVpiaJg4KWnmVNKPQkLKxx35GcdqCHsccWz6SNQQ4hKYsyGzOU0MBKHSVIUR89ufma3fQ/wD6urP+or+I1IwLdMgfWd4lM+13aWB9gwsAJQkeRpClED1JJxkkmq5opeptOaTi2t3SMp+RHBG5udGCFZOc5LmR+ygkfpT5tVnx/PMb+s1dM818+1fC1Rc7JakfVSJc5NwbmPoZfbQhhCckNhSyCo89fn0qYeump5y240TTrtuS4oByZLksLDSc8lKEKUVKxnGeM9aCHbmPxPpSv6o9vkzCq3xQRHKAU+9ydyhW7Ul7nf8A57qK5mKbfOR4rQRkFaADtSSRwTg5+Ga8NN3+Fru83dGmpMiFKjtR2i3KjhStmfNgrHBz8+Klm2LpqRi4RtQWxNutr7CmExlOoddWVfpkpJSMAcAE9aCYscaPCs8KLDASy2whLYHTGOtQybxCf1si3Kt0xu6MR1EOkJ2eAo+9kK5GU8DrntXPp5WoLBEbtFwtb1zZip2R58V1oeIge6FpWpJCgOp5HfNbrZaJ72rH9Sz2RG3wUxWoIWFrACirK1A7c5OMAkfGgiNM3GVDvOrhHtMyb/nUq3sqbAB8Jvg7lA/hVu0xLXcLBAnPsoYekspedbR0StXJH7e9VLTjmpLXKvsmRpOYoXCcZLSG5sbKU7EpAVlwc+XtnrVqsDt4ktvSL1FbglasMxEuBxTaR3UscFR+HAwKCYpQUoFKUoFKUoFKUoMYpis0oMYoBWaUGAKYrNKDGKEZrNKDGKYrNKDGKYrNKDGKYrNKBSlKBSlKDVKe9njOvFK1htBVtQMqOBnAHrUGm/vqtCLm3FYcZcWkJ2S88KUEjnb1BPI7YNTzqVKbUlCihRBAUADg+vNQbGniiFKakSy49KfbedcQylCcoUkjCR0yEgE80G2VfBEuUKBIjq8R8AvLQ4CiPk7Ubs4J3KyBgdjXO7qGSw9cUPQEBMBtLjqxI4IUCU4yn4c56fGs3HSsa4ruD0l98yJRT4bqVY8DYBswBwdqsrGe6jW+RYg/9aKVIVvuDTbajsGEFIIzjvnPSg6YFx9qt6pf2CgkKP8Ak8gOpOP+LA5rik6iSxBTJEVxZVb1zQ2FgEhIB288ZOetdltt7sWCuLKfbf3Z8zbAZGD8BxUY3pdxUN+NLuLjyDEVDjkNJQWmlADnnzK4HPHTpQbnNSx0sJdbacUC22ognBSVOeGUn4g5z8q2JvyFBlHs7gfcmORS1uGU7NxUokcY2p3D9YDqa0ytMNPy5b4kuoTJSzlsJBSlSF7yofrcZrqTY203uRdA84S61sDPG1CjgKWO+SAkH9Wg4UapDluRLDUVXiPIaSlMwHaVdN5x5fxr0xqYSJEBhuNtXLStSS86EJUEL2nYcec9wOOOaxG0upEVuLLlNSGWnm3UoERCM7M8Kx73Ucn0rL+mVux2IX1gsQW3N/gllJUAFbkhKzynHTPp0x1oDupHQUliBvSqeuACp/b9oCRnGDx5TXRHvgempgGOtE0PKQ6zuzsQBnxM90kEYPqcdQawnTyEhA9oX5Lkq4e6OSSfJ8vN1rtRbkpvLtyDh3uR0MbMDACVKVnPX9Kg5Jt5eRMkRYEP2pURtLknLwRtCgSEp45VgZwcDpzWqFqVifcmo8XwfCdZbdQtx8JWtK0bklKCMnivdxsbz8x2TAuDkJUpCW5YS0lfiJSCAU591WCRnkY7VttthiW+Qp1ltGA2020koGWkoTtAB69KDxJvrca6PwHGHctxfHQ7kbXDhR2Dvuwgn5VoRqQOXGTCZZaU6wgKDZkAOOEthY2oxz1xnNbrtp9u5qlKVIcZW802htbeAWVIKiFD/wAyCO4yO9eY1hcjXty4My0eG5s3sqjJKvKgIGF5yOlBzo1dEUsENOBgwPbEukjafKlWz4KwpJ/wa75t4RAbivTWyzGeGHHioFLKsZAV8DyM+uPWo1rR0dqE1FbkupQ3MMgFKUp8hyPCwP0QkgfcKm7pBTcYD0RxRSl3GSAD0IPf5UEU3qCVIcLUG2LefbjpkPNLeDZSlZVsSMjlRCScHAHc1oRrKM/IZTFZL7DyI60LSvC1B73SlGMnHJPPAB9K7rjZJD09yZbbiuC8+0hmQpLSXN6E7sFOfdWNysHkc8g4rma0jDjOByGtTCm0R0R9qQSwlnIAB6kKBIPqDQdFn1A3eHdkNhZS2txEhZV5WlJWUhOe6jjOOwxnqKmuf8GoW06fFqUhUWQpPncLySgbXty1KGRngjdgH061MkK9aD3SlKBSlKBSlKBSlKBSlKBSlKBSlKBSlKBSlKBSlKBSlKD/2Q=="/>
          <p:cNvSpPr>
            <a:spLocks noChangeAspect="1" noChangeArrowheads="1"/>
          </p:cNvSpPr>
          <p:nvPr/>
        </p:nvSpPr>
        <p:spPr bwMode="auto">
          <a:xfrm>
            <a:off x="152400" y="15875"/>
            <a:ext cx="1628775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 descr="data:image/jpeg;base64,/9j/4AAQSkZJRgABAQAAAQABAAD/2wCEAAkGBwgHBgkIBwgKCgkLDRYPDQwMDRsUFRAWIB0iIiAdHx8kKDQsJCYxJx8fLT0tMTU3Ojo6Iys/RD84QzQ5OjcBCgoKDQwNGg8PGjclHyU3Nzc3Nzc3Nzc3Nzc3Nzc3Nzc3Nzc3Nzc3Nzc3Nzc3Nzc3Nzc3Nzc3Nzc3Nzc3Nzc3N//AABEIAI8AqwMBIgACEQEDEQH/xAAbAAEAAgMBAQAAAAAAAAAAAAAABQYBAwQCB//EAEcQAAEDAwMCAwQFBwcNAQAAAAECAwQABREGEiExQRMiURQyYXEHFSOBoRY1QnKRk7JTVXSxwdHwJCUzN0NSYmNzdZKztBf/xAAZAQEBAQADAAAAAAAAAAAAAAAABAUBAgP/xAAhEQEAAgMAAgIDAQAAAAAAAAAAAQIDBBESQSFhBRORMf/aAAwDAQACEQMRAD8A+40pSgUpSgUpSgUpSg47jPYtzQdkFW0qCRtTk5qP/Ke3dPtf3ZrzrBGbXuxyl1P91V6HaVzWVuxn2VqQPM0QQoGsjb2timf9eKO/HWhr6+G+LzyT7WP8qLb/AM793Q6oto/lv3ZqsW62uXEupbcQ0poZUlec15t9teuDq0MFKUoGVOH3RUcfkN2ecj/fpVOnqx3sz8LSdT27H+2/dmppB3ICh3FfN3mENyA0HkO4UElSM46/jX0hAwgAdhWh+P2cuebefpFuYMeLx8Pb1SlK00RSlKBSlKBSlKBSlKBSlKBSlKBSlKCNvzCpFqlIQBv2FSc+o5qnM+yI2vxpzkZ4EeVaCR9xHb5g19AWkKBB5B4qFsgRHdlW11I3ML3N5HVs9P2VmbetGTNW0rdfN4Y7QhUSCZTzwejMuraKHVhfkcJ6KA654rR7SlUNMRuU3GjgHcBlS3D6nHHPYVIXGTcI5K25EcNFX6bXI+HAOambQ+ZsMOviOVDg+ESR+wgYPwqemH9lppEzEva+TwrFuKzb48J24Q2YhecVvC3FrSEgADOAPnV6T7oqEtYTMukmekDwm/sGiB1x7x/bU2OlWaGGMdJ57lNtZJvaO+maUpV6UpSlApSlApSlApWMj1pmgzSsAg9DWaBSsZFZoFKZpmg8qqKvER1Sm5sID2pjoP5RPdJ/sqWyKcV0yUi9eS7UtNZ7CCabi3dndHedjrSftEIOFpPoc9K1OLXtNpt8l191XDr6yD4Ke/IHX0rvn2eNLe8b7Rp48FbStpI9DXVChR4LQajNhCe/xPxNSRgvNvmOfb3nLWI+P4zCitw4zcdkYQgYFdIrGQO9MirYiKxyE8z2eyzSlYzXLhmlYyKzQKVjNZzQKUrBUB3oIrU3tzdllSLbMEWSw2p1KlNhaVYGcKB7VBaZN/vemIF0XfA09MjJd2Iho2pJHTmrHqH8w3H+jOfwmqDp22anlfRvbBbb0yhC4DZQwImFlOPcC93BI43YoLDdtQTtL6Yh3G8Q1y1tpQmctpaUqbJIBVjuOvSrQw80+wh5lYW0tIWlaeQQeQar2sm2XtPsRpTaVsyJkRhxC+dyVPIBSfuP41FaMuZslvuthuSlKcsJ+zUeVOx1ctn4n9H5ignH9RNjVLVgix/HklgyH1+IEhhG4AZHUk54ArmnamlxdTt2JmzqfeejqkNPe0JSlaEnBzxwcnp8artjivw/pIhuTgPb59odflY5wsuJOwH/AHUg7R8BUhfHHm/pQs6orHjuC1SPIV7cjxEdzQS9r1MZ82ba3Le7Eu8VvxfZH1jDqCcBSVjIKc4+Wa86Z1FJ1BFlvt2pUUR3nGAh2QCVOIOFDgcDPf8AClts8p7VDmoLk23HcET2ViM2vfhO7cpSlYGScAADpzXH9Gf5svBP89zf/aaBbNYXC5xZ0iHpx5z2J9bDrYlI3qUnqEjHPXjkVMWu+sXuxN3azt+0JcSShpxWxWR1SeuCMVQrBdrpZbJqybbbYiaI9zkOHL2CAMZO3HOBz1q56HjQmNKxFW1/2lmQlUgvKAHiLWSpRwOnJPFBx2LVtwv9qFxgafX4BUpIDkxCVZScEYx/bVitUsz7ZFmLZXHU+0lwtLOSgkZ2k9yK+baBkahY0A8uzxITgS9ILalOq8QneeiduCfQZr6eySI6C4og7QVFXHOOc0FXsr03U8aRPRd5MJlMp1hlmKhGUhCijKypKiokpJ7DmvTM+92i3TkT0G5SmpTbMNYQGvaErwE5I4BGTk9OKjLjoTxZzt50lf5NpelnxVpaIXHcUf0gnsSPuqX0VcrzJbm27UiGvrO3uhC3mRhD6FDKVgf1/Kg1T9S3iDcbdb5NkY8a4LW2ztmZTlKCo58voDUlbrjdHbqYdytaIqCwXW3W3/ESohQBSeBg85qL1WMa00b/AEqR/wDOurFdZzdrt7814KUlpGdqRys9kgdyTgffQRP5UR/yzGnNh3GKp0PY8pcBGWwe52nNbZV2uhuz8O3WtqSzHQje85I8PzqydoGDnAwfvqi6g+sYOnrbdV2qei52mV7fKkKSjYrd/pxwonbg8fBIr6jCkNTIjMlhQLTyErSQeoIyKCrWbVN3vcaU9b7G0RGkuRlByaE5Wg4OPL0r1dNV3C2xLNIXZwRc1oY8Nb+1TLygTtVwRjg8iub6KPzXef8Avcv+OvP0qeMGNO+zBBd+umdoWSEk7V9TQWATbw3cojMi3RxFeUpK3W5JUUYSSONo64xUzVehOagVqJAuLUduAYq8CKsrT4m5PvFQHOM4x8asAIx/fQRep49ymWSTEs/solPoLYVKUoISk8E+UEk/Cq5ZbZrWzadh2iN+T6zFaDSHluvcgdCU7PSrzimKCk3Ow6jessOKiXCmzEzm5sp+S4ttG5taVpbbSEqwny47YxnBJNdty0o3dNRWu+SFhl6M0W5LDZ3JfGQpKSeMhKhnkc47VaMD0pgUFTm2a8ua7h31lNv9ijxlxlIW+sOKSoglWNmMgjpnn1Fa51m1A7rqJfWE2wwo0ZUZLS33EuKSsgqUcIIB4GB+NSN4vzse6sWa1Rvark+nxFBRw3Hbzjes/gB1JrxJOq4jKn21Wy4FIz7MhlbCleu1ZUoZ9Mjn4UE6+XUMuGOlCnQk7ErUUpJ7ZIBI/Yaq2irRfrFBuDFxTbXVvyXZbamH148Rw7ik5RwAe/4VJ2jUcO42BN6c3xGBuC0yOFNlJ2kEeuRjHWtDupJTafGGnLuqIE7vGCEbsf8AS3b/ALtufhQcWiLHe7Iq5N3X6tcZmylyt0dxZKFKxlOFIGRx1yPlXFZIk3R8qfZWGA5bZbinbSshXhtOK95lZSCUjPIOPWrPEvkS4Wj6ztQXNZI4SyBvyDgghRGCO4PNa9Nahi6kge325mSIhP2br7ewOdc4Gc4GOuO9BWtKWXWOm7H9WspsL6g444HVPvJ5UcnjZ2Jq12SNPj21KLvLRLmqUpTq207UDJ4SkegGBz161zai1JE08mO5PYlqakOBpDjLW8FZ6J4OcnHyqXYcU60ha2ltFSQotrxuT8DgkZoKpbLZqqxhcGE9aptvStRjqlKcacZQTkIwlJBAzwcjtU1Y7U5bxKelSfaZkpzxHnAnangbQlKcnAAGOtcbWq2HLvJtSLdclzYyQt1oMp8qTnarO7GDjjmu603lu6PS2UxZUZ2KsIWiSgJJyMgjk5FBDajs9+uF/ttygOW1tm2OKcZQ8XCp3cgoUFYHl6nGM106gt18nyYBhrt6Y0ZaXnWXiv7ZYzgZA4AOCOuSO1bDqUSHHBZ7bMuiGXC249HKEthQ6gKWpIVjocZAPGa32/UESfKfhIS+3cGG/EchvtlDgT2IzwQTwCDig7ri04/AfaZQ044ttSUpdJCCSMckDOPuqv6StN/09p76rdft8xUZtQhqK3EjqSlCuD5RwARzgdK32/VzFxVKRDtt0cciOlmQj2cJLbgGdvKuevbjkVKWS5t3eGZLTD7IDq2lNyEbVpUlW05HzFBB6HsV308JrE16C9HlSnZYUzvC0LWclODwQOeetZ1rYrtfX7X9XyITLMGUmWS+lRUtacgJwO2CeatlYwPSgrL0LU86WyiZNt8SClaVuiGFl10A527lYCQeM/DjvVkz+tXvFKBSlKBSlKCgaPeS79JmtQ6pXjoMZIBVkBsI4x9+T99X49OKpeodO3KPqdrVOmgyuYGvBlw3V7Eym88YPQKHYn0rucvWoXmCiJpSQ1KUMBcuWwGUH1UULUoj5Cgj9QqaTrTS9pDYbhurkzFoSMBx5IG3PrgqUr54NXTPpVPuelLhOslvWq4I/KG3vGSzMUCUeIeVIx18M8DHwHpUixebsWEiVpiaJg4KWnmVNKPQkLKxx35GcdqCHsccWz6SNQQ4hKYsyGzOU0MBKHSVIUR89ufma3fQ/wD6urP+or+I1IwLdMgfWd4lM+13aWB9gwsAJQkeRpClED1JJxkkmq5opeptOaTi2t3SMp+RHBG5udGCFZOc5LmR+ygkfpT5tVnx/PMb+s1dM818+1fC1Rc7JakfVSJc5NwbmPoZfbQhhCckNhSyCo89fn0qYeump5y240TTrtuS4oByZLksLDSc8lKEKUVKxnGeM9aCHbmPxPpSv6o9vkzCq3xQRHKAU+9ydyhW7Ul7nf8A57qK5mKbfOR4rQRkFaADtSSRwTg5+Ga8NN3+Fru83dGmpMiFKjtR2i3KjhStmfNgrHBz8+Klm2LpqRi4RtQWxNutr7CmExlOoddWVfpkpJSMAcAE9aCYscaPCs8KLDASy2whLYHTGOtQybxCf1si3Kt0xu6MR1EOkJ2eAo+9kK5GU8DrntXPp5WoLBEbtFwtb1zZip2R58V1oeIge6FpWpJCgOp5HfNbrZaJ72rH9Sz2RG3wUxWoIWFrACirK1A7c5OMAkfGgiNM3GVDvOrhHtMyb/nUq3sqbAB8Jvg7lA/hVu0xLXcLBAnPsoYekspedbR0StXJH7e9VLTjmpLXKvsmRpOYoXCcZLSG5sbKU7EpAVlwc+XtnrVqsDt4ktvSL1FbglasMxEuBxTaR3UscFR+HAwKCYpQUoFKUoFKUoFKUoMYpis0oMYoBWaUGAKYrNKDGKEZrNKDGKYrNKDGKYrNKDGKYrNKBSlKBSlKDVKe9njOvFK1htBVtQMqOBnAHrUGm/vqtCLm3FYcZcWkJ2S88KUEjnb1BPI7YNTzqVKbUlCihRBAUADg+vNQbGniiFKakSy49KfbedcQylCcoUkjCR0yEgE80G2VfBEuUKBIjq8R8AvLQ4CiPk7Ubs4J3KyBgdjXO7qGSw9cUPQEBMBtLjqxI4IUCU4yn4c56fGs3HSsa4ruD0l98yJRT4bqVY8DYBswBwdqsrGe6jW+RYg/9aKVIVvuDTbajsGEFIIzjvnPSg6YFx9qt6pf2CgkKP8Ak8gOpOP+LA5rik6iSxBTJEVxZVb1zQ2FgEhIB288ZOetdltt7sWCuLKfbf3Z8zbAZGD8BxUY3pdxUN+NLuLjyDEVDjkNJQWmlADnnzK4HPHTpQbnNSx0sJdbacUC22ognBSVOeGUn4g5z8q2JvyFBlHs7gfcmORS1uGU7NxUokcY2p3D9YDqa0ytMNPy5b4kuoTJSzlsJBSlSF7yofrcZrqTY203uRdA84S61sDPG1CjgKWO+SAkH9Wg4UapDluRLDUVXiPIaSlMwHaVdN5x5fxr0xqYSJEBhuNtXLStSS86EJUEL2nYcec9wOOOaxG0upEVuLLlNSGWnm3UoERCM7M8Kx73Ucn0rL+mVux2IX1gsQW3N/gllJUAFbkhKzynHTPp0x1oDupHQUliBvSqeuACp/b9oCRnGDx5TXRHvgempgGOtE0PKQ6zuzsQBnxM90kEYPqcdQawnTyEhA9oX5Lkq4e6OSSfJ8vN1rtRbkpvLtyDh3uR0MbMDACVKVnPX9Kg5Jt5eRMkRYEP2pURtLknLwRtCgSEp45VgZwcDpzWqFqVifcmo8XwfCdZbdQtx8JWtK0bklKCMnivdxsbz8x2TAuDkJUpCW5YS0lfiJSCAU591WCRnkY7VttthiW+Qp1ltGA2020koGWkoTtAB69KDxJvrca6PwHGHctxfHQ7kbXDhR2Dvuwgn5VoRqQOXGTCZZaU6wgKDZkAOOEthY2oxz1xnNbrtp9u5qlKVIcZW802htbeAWVIKiFD/wAyCO4yO9eY1hcjXty4My0eG5s3sqjJKvKgIGF5yOlBzo1dEUsENOBgwPbEukjafKlWz4KwpJ/wa75t4RAbivTWyzGeGHHioFLKsZAV8DyM+uPWo1rR0dqE1FbkupQ3MMgFKUp8hyPCwP0QkgfcKm7pBTcYD0RxRSl3GSAD0IPf5UEU3qCVIcLUG2LefbjpkPNLeDZSlZVsSMjlRCScHAHc1oRrKM/IZTFZL7DyI60LSvC1B73SlGMnHJPPAB9K7rjZJD09yZbbiuC8+0hmQpLSXN6E7sFOfdWNysHkc8g4rma0jDjOByGtTCm0R0R9qQSwlnIAB6kKBIPqDQdFn1A3eHdkNhZS2txEhZV5WlJWUhOe6jjOOwxnqKmuf8GoW06fFqUhUWQpPncLySgbXty1KGRngjdgH061MkK9aD3SlKBSlKBSlKBSlKBSlKBSlKBSlKBSlKBSlKBSlKBSlKD/2Q=="/>
          <p:cNvSpPr>
            <a:spLocks noChangeAspect="1" noChangeArrowheads="1"/>
          </p:cNvSpPr>
          <p:nvPr/>
        </p:nvSpPr>
        <p:spPr bwMode="auto">
          <a:xfrm>
            <a:off x="304800" y="168275"/>
            <a:ext cx="1628775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8" descr="data:image/jpeg;base64,/9j/4AAQSkZJRgABAQAAAQABAAD/2wCEAAkGBwgHBgkIBwgKCgkLDRYPDQwMDRsUFRAWIB0iIiAdHx8kKDQsJCYxJx8fLT0tMTU3Ojo6Iys/RD84QzQ5OjcBCgoKDQwNGg8PGjclHyU3Nzc3Nzc3Nzc3Nzc3Nzc3Nzc3Nzc3Nzc3Nzc3Nzc3Nzc3Nzc3Nzc3Nzc3Nzc3Nzc3N//AABEIAI8AqwMBIgACEQEDEQH/xAAbAAEAAgMBAQAAAAAAAAAAAAAABQYBAwQCB//EAEcQAAEDAwMCAwQFBwcNAQAAAAECAwQABREGEiExQRMiURQyYXEHFSOBoRY1QnKRk7JTVXSxwdHwJCUzN0NSYmNzdZKztBf/xAAZAQEBAQADAAAAAAAAAAAAAAAABAUBAgP/xAAhEQEAAgMAAgIDAQAAAAAAAAAAAQIDBBESQSFhBRORMf/aAAwDAQACEQMRAD8A+40pSgUpSgUpSgUpSg47jPYtzQdkFW0qCRtTk5qP/Ke3dPtf3ZrzrBGbXuxyl1P91V6HaVzWVuxn2VqQPM0QQoGsjb2timf9eKO/HWhr6+G+LzyT7WP8qLb/AM793Q6oto/lv3ZqsW62uXEupbcQ0poZUlec15t9teuDq0MFKUoGVOH3RUcfkN2ecj/fpVOnqx3sz8LSdT27H+2/dmppB3ICh3FfN3mENyA0HkO4UElSM46/jX0hAwgAdhWh+P2cuebefpFuYMeLx8Pb1SlK00RSlKBSlKBSlKBSlKBSlKBSlKBSlKCNvzCpFqlIQBv2FSc+o5qnM+yI2vxpzkZ4EeVaCR9xHb5g19AWkKBB5B4qFsgRHdlW11I3ML3N5HVs9P2VmbetGTNW0rdfN4Y7QhUSCZTzwejMuraKHVhfkcJ6KA654rR7SlUNMRuU3GjgHcBlS3D6nHHPYVIXGTcI5K25EcNFX6bXI+HAOambQ+ZsMOviOVDg+ESR+wgYPwqemH9lppEzEva+TwrFuKzb48J24Q2YhecVvC3FrSEgADOAPnV6T7oqEtYTMukmekDwm/sGiB1x7x/bU2OlWaGGMdJ57lNtZJvaO+maUpV6UpSlApSlApSlApWMj1pmgzSsAg9DWaBSsZFZoFKZpmg8qqKvER1Sm5sID2pjoP5RPdJ/sqWyKcV0yUi9eS7UtNZ7CCabi3dndHedjrSftEIOFpPoc9K1OLXtNpt8l191XDr6yD4Ke/IHX0rvn2eNLe8b7Rp48FbStpI9DXVChR4LQajNhCe/xPxNSRgvNvmOfb3nLWI+P4zCitw4zcdkYQgYFdIrGQO9MirYiKxyE8z2eyzSlYzXLhmlYyKzQKVjNZzQKUrBUB3oIrU3tzdllSLbMEWSw2p1KlNhaVYGcKB7VBaZN/vemIF0XfA09MjJd2Iho2pJHTmrHqH8w3H+jOfwmqDp22anlfRvbBbb0yhC4DZQwImFlOPcC93BI43YoLDdtQTtL6Yh3G8Q1y1tpQmctpaUqbJIBVjuOvSrQw80+wh5lYW0tIWlaeQQeQar2sm2XtPsRpTaVsyJkRhxC+dyVPIBSfuP41FaMuZslvuthuSlKcsJ+zUeVOx1ctn4n9H5ignH9RNjVLVgix/HklgyH1+IEhhG4AZHUk54ArmnamlxdTt2JmzqfeejqkNPe0JSlaEnBzxwcnp8artjivw/pIhuTgPb59odflY5wsuJOwH/AHUg7R8BUhfHHm/pQs6orHjuC1SPIV7cjxEdzQS9r1MZ82ba3Le7Eu8VvxfZH1jDqCcBSVjIKc4+Wa86Z1FJ1BFlvt2pUUR3nGAh2QCVOIOFDgcDPf8AClts8p7VDmoLk23HcET2ViM2vfhO7cpSlYGScAADpzXH9Gf5svBP89zf/aaBbNYXC5xZ0iHpx5z2J9bDrYlI3qUnqEjHPXjkVMWu+sXuxN3azt+0JcSShpxWxWR1SeuCMVQrBdrpZbJqybbbYiaI9zkOHL2CAMZO3HOBz1q56HjQmNKxFW1/2lmQlUgvKAHiLWSpRwOnJPFBx2LVtwv9qFxgafX4BUpIDkxCVZScEYx/bVitUsz7ZFmLZXHU+0lwtLOSgkZ2k9yK+baBkahY0A8uzxITgS9ILalOq8QneeiduCfQZr6eySI6C4og7QVFXHOOc0FXsr03U8aRPRd5MJlMp1hlmKhGUhCijKypKiokpJ7DmvTM+92i3TkT0G5SmpTbMNYQGvaErwE5I4BGTk9OKjLjoTxZzt50lf5NpelnxVpaIXHcUf0gnsSPuqX0VcrzJbm27UiGvrO3uhC3mRhD6FDKVgf1/Kg1T9S3iDcbdb5NkY8a4LW2ztmZTlKCo58voDUlbrjdHbqYdytaIqCwXW3W3/ESohQBSeBg85qL1WMa00b/AEqR/wDOurFdZzdrt7814KUlpGdqRys9kgdyTgffQRP5UR/yzGnNh3GKp0PY8pcBGWwe52nNbZV2uhuz8O3WtqSzHQje85I8PzqydoGDnAwfvqi6g+sYOnrbdV2qei52mV7fKkKSjYrd/pxwonbg8fBIr6jCkNTIjMlhQLTyErSQeoIyKCrWbVN3vcaU9b7G0RGkuRlByaE5Wg4OPL0r1dNV3C2xLNIXZwRc1oY8Nb+1TLygTtVwRjg8iub6KPzXef8Avcv+OvP0qeMGNO+zBBd+umdoWSEk7V9TQWATbw3cojMi3RxFeUpK3W5JUUYSSONo64xUzVehOagVqJAuLUduAYq8CKsrT4m5PvFQHOM4x8asAIx/fQRep49ymWSTEs/solPoLYVKUoISk8E+UEk/Cq5ZbZrWzadh2iN+T6zFaDSHluvcgdCU7PSrzimKCk3Ow6jessOKiXCmzEzm5sp+S4ttG5taVpbbSEqwny47YxnBJNdty0o3dNRWu+SFhl6M0W5LDZ3JfGQpKSeMhKhnkc47VaMD0pgUFTm2a8ua7h31lNv9ijxlxlIW+sOKSoglWNmMgjpnn1Fa51m1A7rqJfWE2wwo0ZUZLS33EuKSsgqUcIIB4GB+NSN4vzse6sWa1Rvark+nxFBRw3Hbzjes/gB1JrxJOq4jKn21Wy4FIz7MhlbCleu1ZUoZ9Mjn4UE6+XUMuGOlCnQk7ErUUpJ7ZIBI/Yaq2irRfrFBuDFxTbXVvyXZbamH148Rw7ik5RwAe/4VJ2jUcO42BN6c3xGBuC0yOFNlJ2kEeuRjHWtDupJTafGGnLuqIE7vGCEbsf8AS3b/ALtufhQcWiLHe7Iq5N3X6tcZmylyt0dxZKFKxlOFIGRx1yPlXFZIk3R8qfZWGA5bZbinbSshXhtOK95lZSCUjPIOPWrPEvkS4Wj6ztQXNZI4SyBvyDgghRGCO4PNa9Nahi6kge325mSIhP2br7ewOdc4Gc4GOuO9BWtKWXWOm7H9WspsL6g444HVPvJ5UcnjZ2Jq12SNPj21KLvLRLmqUpTq207UDJ4SkegGBz161zai1JE08mO5PYlqakOBpDjLW8FZ6J4OcnHyqXYcU60ha2ltFSQotrxuT8DgkZoKpbLZqqxhcGE9aptvStRjqlKcacZQTkIwlJBAzwcjtU1Y7U5bxKelSfaZkpzxHnAnangbQlKcnAAGOtcbWq2HLvJtSLdclzYyQt1oMp8qTnarO7GDjjmu603lu6PS2UxZUZ2KsIWiSgJJyMgjk5FBDajs9+uF/ttygOW1tm2OKcZQ8XCp3cgoUFYHl6nGM106gt18nyYBhrt6Y0ZaXnWXiv7ZYzgZA4AOCOuSO1bDqUSHHBZ7bMuiGXC249HKEthQ6gKWpIVjocZAPGa32/UESfKfhIS+3cGG/EchvtlDgT2IzwQTwCDig7ri04/AfaZQ044ttSUpdJCCSMckDOPuqv6StN/09p76rdft8xUZtQhqK3EjqSlCuD5RwARzgdK32/VzFxVKRDtt0cciOlmQj2cJLbgGdvKuevbjkVKWS5t3eGZLTD7IDq2lNyEbVpUlW05HzFBB6HsV308JrE16C9HlSnZYUzvC0LWclODwQOeetZ1rYrtfX7X9XyITLMGUmWS+lRUtacgJwO2CeatlYwPSgrL0LU86WyiZNt8SClaVuiGFl10A527lYCQeM/DjvVkz+tXvFKBSlKBSlKCgaPeS79JmtQ6pXjoMZIBVkBsI4x9+T99X49OKpeodO3KPqdrVOmgyuYGvBlw3V7Eym88YPQKHYn0rucvWoXmCiJpSQ1KUMBcuWwGUH1UULUoj5Cgj9QqaTrTS9pDYbhurkzFoSMBx5IG3PrgqUr54NXTPpVPuelLhOslvWq4I/KG3vGSzMUCUeIeVIx18M8DHwHpUixebsWEiVpiaJg4KWnmVNKPQkLKxx35GcdqCHsccWz6SNQQ4hKYsyGzOU0MBKHSVIUR89ufma3fQ/wD6urP+or+I1IwLdMgfWd4lM+13aWB9gwsAJQkeRpClED1JJxkkmq5opeptOaTi2t3SMp+RHBG5udGCFZOc5LmR+ygkfpT5tVnx/PMb+s1dM818+1fC1Rc7JakfVSJc5NwbmPoZfbQhhCckNhSyCo89fn0qYeump5y240TTrtuS4oByZLksLDSc8lKEKUVKxnGeM9aCHbmPxPpSv6o9vkzCq3xQRHKAU+9ydyhW7Ul7nf8A57qK5mKbfOR4rQRkFaADtSSRwTg5+Ga8NN3+Fru83dGmpMiFKjtR2i3KjhStmfNgrHBz8+Klm2LpqRi4RtQWxNutr7CmExlOoddWVfpkpJSMAcAE9aCYscaPCs8KLDASy2whLYHTGOtQybxCf1si3Kt0xu6MR1EOkJ2eAo+9kK5GU8DrntXPp5WoLBEbtFwtb1zZip2R58V1oeIge6FpWpJCgOp5HfNbrZaJ72rH9Sz2RG3wUxWoIWFrACirK1A7c5OMAkfGgiNM3GVDvOrhHtMyb/nUq3sqbAB8Jvg7lA/hVu0xLXcLBAnPsoYekspedbR0StXJH7e9VLTjmpLXKvsmRpOYoXCcZLSG5sbKU7EpAVlwc+XtnrVqsDt4ktvSL1FbglasMxEuBxTaR3UscFR+HAwKCYpQUoFKUoFKUoFKUoMYpis0oMYoBWaUGAKYrNKDGKEZrNKDGKYrNKDGKYrNKDGKYrNKBSlKBSlKDVKe9njOvFK1htBVtQMqOBnAHrUGm/vqtCLm3FYcZcWkJ2S88KUEjnb1BPI7YNTzqVKbUlCihRBAUADg+vNQbGniiFKakSy49KfbedcQylCcoUkjCR0yEgE80G2VfBEuUKBIjq8R8AvLQ4CiPk7Ubs4J3KyBgdjXO7qGSw9cUPQEBMBtLjqxI4IUCU4yn4c56fGs3HSsa4ruD0l98yJRT4bqVY8DYBswBwdqsrGe6jW+RYg/9aKVIVvuDTbajsGEFIIzjvnPSg6YFx9qt6pf2CgkKP8Ak8gOpOP+LA5rik6iSxBTJEVxZVb1zQ2FgEhIB288ZOetdltt7sWCuLKfbf3Z8zbAZGD8BxUY3pdxUN+NLuLjyDEVDjkNJQWmlADnnzK4HPHTpQbnNSx0sJdbacUC22ognBSVOeGUn4g5z8q2JvyFBlHs7gfcmORS1uGU7NxUokcY2p3D9YDqa0ytMNPy5b4kuoTJSzlsJBSlSF7yofrcZrqTY203uRdA84S61sDPG1CjgKWO+SAkH9Wg4UapDluRLDUVXiPIaSlMwHaVdN5x5fxr0xqYSJEBhuNtXLStSS86EJUEL2nYcec9wOOOaxG0upEVuLLlNSGWnm3UoERCM7M8Kx73Ucn0rL+mVux2IX1gsQW3N/gllJUAFbkhKzynHTPp0x1oDupHQUliBvSqeuACp/b9oCRnGDx5TXRHvgempgGOtE0PKQ6zuzsQBnxM90kEYPqcdQawnTyEhA9oX5Lkq4e6OSSfJ8vN1rtRbkpvLtyDh3uR0MbMDACVKVnPX9Kg5Jt5eRMkRYEP2pURtLknLwRtCgSEp45VgZwcDpzWqFqVifcmo8XwfCdZbdQtx8JWtK0bklKCMnivdxsbz8x2TAuDkJUpCW5YS0lfiJSCAU591WCRnkY7VttthiW+Qp1ltGA2020koGWkoTtAB69KDxJvrca6PwHGHctxfHQ7kbXDhR2Dvuwgn5VoRqQOXGTCZZaU6wgKDZkAOOEthY2oxz1xnNbrtp9u5qlKVIcZW802htbeAWVIKiFD/wAyCO4yO9eY1hcjXty4My0eG5s3sqjJKvKgIGF5yOlBzo1dEUsENOBgwPbEukjafKlWz4KwpJ/wa75t4RAbivTWyzGeGHHioFLKsZAV8DyM+uPWo1rR0dqE1FbkupQ3MMgFKUp8hyPCwP0QkgfcKm7pBTcYD0RxRSl3GSAD0IPf5UEU3qCVIcLUG2LefbjpkPNLeDZSlZVsSMjlRCScHAHc1oRrKM/IZTFZL7DyI60LSvC1B73SlGMnHJPPAB9K7rjZJD09yZbbiuC8+0hmQpLSXN6E7sFOfdWNysHkc8g4rma0jDjOByGtTCm0R0R9qQSwlnIAB6kKBIPqDQdFn1A3eHdkNhZS2txEhZV5WlJWUhOe6jjOOwxnqKmuf8GoW06fFqUhUWQpPncLySgbXty1KGRngjdgH061MkK9aD3SlKBSlKBSlKBSlKBSlKBSlKBSlKBSlKBSlKBSlKBSlKD/2Q=="/>
          <p:cNvSpPr>
            <a:spLocks noChangeAspect="1" noChangeArrowheads="1"/>
          </p:cNvSpPr>
          <p:nvPr/>
        </p:nvSpPr>
        <p:spPr bwMode="auto">
          <a:xfrm>
            <a:off x="457200" y="320675"/>
            <a:ext cx="1628775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24" y="512933"/>
            <a:ext cx="8077200" cy="1484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0039"/>
            <a:ext cx="8805863" cy="69056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000" dirty="0" smtClean="0"/>
              <a:t>Estimated Cost of Residencies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1" y="1371600"/>
            <a:ext cx="8870950" cy="53340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/>
              <a:t>Residency Fee (per residency)				$ 350.00</a:t>
            </a:r>
          </a:p>
          <a:p>
            <a:pPr eaLnBrk="1" hangingPunct="1">
              <a:defRPr/>
            </a:pPr>
            <a:r>
              <a:rPr lang="en-US" sz="2400" dirty="0" smtClean="0"/>
              <a:t>Room &amp; Board </a:t>
            </a:r>
          </a:p>
          <a:p>
            <a:pPr lvl="1" eaLnBrk="1" hangingPunct="1">
              <a:defRPr/>
            </a:pPr>
            <a:r>
              <a:rPr lang="en-US" sz="2000" dirty="0"/>
              <a:t>7</a:t>
            </a:r>
            <a:r>
              <a:rPr lang="en-US" sz="2000" dirty="0" smtClean="0"/>
              <a:t> days at area Hotel – Approximately $200.00 per day</a:t>
            </a:r>
          </a:p>
          <a:p>
            <a:pPr lvl="1" eaLnBrk="1" hangingPunct="1">
              <a:defRPr/>
            </a:pPr>
            <a:r>
              <a:rPr lang="en-US" sz="2000" dirty="0" smtClean="0"/>
              <a:t>Travel to and from each residency – Cost will vary</a:t>
            </a:r>
          </a:p>
          <a:p>
            <a:pPr lvl="1" eaLnBrk="1" hangingPunct="1">
              <a:defRPr/>
            </a:pP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Estimated cost for meals per day - Varies</a:t>
            </a:r>
          </a:p>
          <a:p>
            <a:pPr lvl="1" eaLnBrk="1" hangingPunct="1">
              <a:defRPr/>
            </a:pPr>
            <a:r>
              <a:rPr lang="en-US" sz="2000" dirty="0" smtClean="0"/>
              <a:t>No Charge if taken at W3</a:t>
            </a:r>
          </a:p>
          <a:p>
            <a:pPr eaLnBrk="1" hangingPunct="1">
              <a:defRPr/>
            </a:pPr>
            <a:r>
              <a:rPr lang="en-US" sz="2400" dirty="0" smtClean="0"/>
              <a:t>Books &amp; Material Fees (varies per course) </a:t>
            </a:r>
          </a:p>
          <a:p>
            <a:pPr>
              <a:defRPr/>
            </a:pPr>
            <a:r>
              <a:rPr lang="en-US" sz="2400" dirty="0" smtClean="0"/>
              <a:t>Graduation Costs</a:t>
            </a:r>
            <a:r>
              <a:rPr lang="en-US" sz="2800" dirty="0" smtClean="0"/>
              <a:t>		                                                 0</a:t>
            </a:r>
          </a:p>
          <a:p>
            <a:pPr marL="0" indent="0">
              <a:buNone/>
              <a:defRPr/>
            </a:pPr>
            <a:endParaRPr lang="en-US" sz="2800" u="sng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						</a:t>
            </a:r>
            <a:endParaRPr lang="en-US" sz="20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Estimated Cost of Masters Degree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2600" dirty="0" smtClean="0"/>
              <a:t>Application</a:t>
            </a:r>
            <a:r>
              <a:rPr lang="en-US" sz="2600" dirty="0" smtClean="0"/>
              <a:t> </a:t>
            </a:r>
            <a:r>
              <a:rPr lang="en-US" sz="2600" dirty="0"/>
              <a:t>Fee (waived if application is </a:t>
            </a:r>
            <a:endParaRPr lang="en-US" sz="2600" dirty="0" smtClean="0"/>
          </a:p>
          <a:p>
            <a:pPr marL="0" indent="0">
              <a:buNone/>
              <a:defRPr/>
            </a:pPr>
            <a:r>
              <a:rPr lang="en-US" sz="2600" dirty="0"/>
              <a:t> </a:t>
            </a:r>
            <a:r>
              <a:rPr lang="en-US" sz="2600" dirty="0" smtClean="0"/>
              <a:t>   submitted through W3) </a:t>
            </a:r>
            <a:r>
              <a:rPr lang="en-US" sz="2600" dirty="0"/>
              <a:t>	                           </a:t>
            </a:r>
            <a:r>
              <a:rPr lang="en-US" sz="2600" dirty="0" smtClean="0"/>
              <a:t>               $    50.00</a:t>
            </a:r>
            <a:r>
              <a:rPr lang="en-US" sz="2600" dirty="0"/>
              <a:t>			       			                                                   </a:t>
            </a:r>
            <a:endParaRPr lang="en-US" sz="26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sz="2600" dirty="0"/>
              <a:t>Tuition and Fees </a:t>
            </a:r>
            <a:r>
              <a:rPr lang="en-US" sz="2000" dirty="0" smtClean="0"/>
              <a:t>(</a:t>
            </a:r>
            <a:r>
              <a:rPr lang="en-US" sz="2000" dirty="0"/>
              <a:t>6</a:t>
            </a:r>
            <a:r>
              <a:rPr lang="en-US" sz="2000" dirty="0" smtClean="0"/>
              <a:t> </a:t>
            </a:r>
            <a:r>
              <a:rPr lang="en-US" sz="2000" dirty="0"/>
              <a:t>credit per semester example)</a:t>
            </a:r>
          </a:p>
          <a:p>
            <a:pPr lvl="1">
              <a:defRPr/>
            </a:pPr>
            <a:r>
              <a:rPr lang="en-US" sz="2400" dirty="0"/>
              <a:t>Tuition (Per Credit Hour </a:t>
            </a:r>
            <a:r>
              <a:rPr lang="en-US" sz="2400" dirty="0" smtClean="0"/>
              <a:t>$605.00)</a:t>
            </a:r>
            <a:r>
              <a:rPr lang="en-US" sz="2400" dirty="0"/>
              <a:t>	</a:t>
            </a:r>
            <a:r>
              <a:rPr lang="en-US" sz="2400" dirty="0" smtClean="0"/>
              <a:t>                   $3630.00</a:t>
            </a:r>
            <a:r>
              <a:rPr lang="en-US" sz="2400" dirty="0"/>
              <a:t>	</a:t>
            </a:r>
            <a:r>
              <a:rPr lang="en-US" sz="2400" dirty="0" smtClean="0"/>
              <a:t> </a:t>
            </a:r>
          </a:p>
          <a:p>
            <a:pPr lvl="1">
              <a:defRPr/>
            </a:pPr>
            <a:r>
              <a:rPr lang="en-US" sz="2400" dirty="0" smtClean="0"/>
              <a:t>Technology Fee                                                                      175.00                             </a:t>
            </a:r>
            <a:endParaRPr lang="en-US" sz="2400" dirty="0"/>
          </a:p>
          <a:p>
            <a:pPr lvl="1">
              <a:defRPr/>
            </a:pPr>
            <a:r>
              <a:rPr lang="en-US" sz="2400" dirty="0"/>
              <a:t>College Fee ($.85 per </a:t>
            </a:r>
            <a:r>
              <a:rPr lang="en-US" sz="2400" dirty="0" smtClean="0"/>
              <a:t>credit)                          </a:t>
            </a:r>
            <a:r>
              <a:rPr lang="en-US" sz="2400" dirty="0"/>
              <a:t>	            </a:t>
            </a:r>
            <a:r>
              <a:rPr lang="en-US" sz="2400" dirty="0" smtClean="0"/>
              <a:t>   5.10     </a:t>
            </a:r>
            <a:endParaRPr lang="en-US" sz="2400" dirty="0"/>
          </a:p>
          <a:p>
            <a:pPr lvl="1">
              <a:defRPr/>
            </a:pPr>
            <a:r>
              <a:rPr lang="en-US" sz="2400" dirty="0"/>
              <a:t>Student Activity Fee </a:t>
            </a:r>
            <a:r>
              <a:rPr lang="en-US" sz="2000" dirty="0"/>
              <a:t>($6.25 per credit </a:t>
            </a:r>
            <a:r>
              <a:rPr lang="en-US" sz="2000" dirty="0" smtClean="0"/>
              <a:t>hour </a:t>
            </a:r>
          </a:p>
          <a:p>
            <a:pPr marL="274320" lvl="1" indent="0">
              <a:buNone/>
              <a:defRPr/>
            </a:pPr>
            <a:r>
              <a:rPr lang="en-US" sz="2000" dirty="0"/>
              <a:t> </a:t>
            </a:r>
            <a:r>
              <a:rPr lang="en-US" sz="2000" dirty="0" smtClean="0"/>
              <a:t>   up $25. per semester)</a:t>
            </a:r>
            <a:r>
              <a:rPr lang="en-US" sz="2400" dirty="0" smtClean="0"/>
              <a:t>                                                                  25.00</a:t>
            </a:r>
            <a:endParaRPr lang="en-US" sz="2400" dirty="0"/>
          </a:p>
          <a:p>
            <a:pPr lvl="1">
              <a:defRPr/>
            </a:pPr>
            <a:r>
              <a:rPr lang="en-US" sz="2400" dirty="0" smtClean="0"/>
              <a:t>Health </a:t>
            </a:r>
            <a:r>
              <a:rPr lang="en-US" sz="2400" dirty="0"/>
              <a:t>&amp; Wellness Fee ($</a:t>
            </a:r>
            <a:r>
              <a:rPr lang="en-US" sz="2400" dirty="0" smtClean="0"/>
              <a:t>15 </a:t>
            </a:r>
            <a:r>
              <a:rPr lang="en-US" sz="2400" dirty="0"/>
              <a:t>per </a:t>
            </a:r>
            <a:r>
              <a:rPr lang="en-US" sz="2400" dirty="0" smtClean="0"/>
              <a:t>semester)                       15.00 </a:t>
            </a:r>
          </a:p>
          <a:p>
            <a:pPr marL="0" indent="0">
              <a:buNone/>
              <a:defRPr/>
            </a:pPr>
            <a:r>
              <a:rPr lang="en-US" sz="2900" dirty="0" smtClean="0"/>
              <a:t>                                                               </a:t>
            </a:r>
          </a:p>
          <a:p>
            <a:pPr marL="274320" lvl="1" indent="0">
              <a:buNone/>
              <a:defRPr/>
            </a:pPr>
            <a:endParaRPr lang="en-US" sz="4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493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Under-Graduate Degree	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Graduate Degree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030809240"/>
              </p:ext>
            </p:extLst>
          </p:nvPr>
        </p:nvGraphicFramePr>
        <p:xfrm>
          <a:off x="301625" y="2402841"/>
          <a:ext cx="4041775" cy="415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5277"/>
                <a:gridCol w="1052120"/>
                <a:gridCol w="1534378"/>
              </a:tblGrid>
              <a:tr h="618358">
                <a:tc>
                  <a:txBody>
                    <a:bodyPr/>
                    <a:lstStyle/>
                    <a:p>
                      <a:r>
                        <a:rPr lang="en-US" dirty="0" smtClean="0"/>
                        <a:t>Name of School</a:t>
                      </a:r>
                      <a:endParaRPr lang="en-US" dirty="0"/>
                    </a:p>
                  </a:txBody>
                  <a:tcPr marL="85090" marR="8509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 State Tuition</a:t>
                      </a:r>
                      <a:endParaRPr lang="en-US" dirty="0"/>
                    </a:p>
                  </a:txBody>
                  <a:tcPr marL="85090" marR="8509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 of State Tuition</a:t>
                      </a:r>
                      <a:endParaRPr lang="en-US" dirty="0"/>
                    </a:p>
                  </a:txBody>
                  <a:tcPr marL="85090" marR="85090"/>
                </a:tc>
              </a:tr>
              <a:tr h="358255">
                <a:tc>
                  <a:txBody>
                    <a:bodyPr/>
                    <a:lstStyle/>
                    <a:p>
                      <a:r>
                        <a:rPr lang="en-US" dirty="0" smtClean="0"/>
                        <a:t>Empire</a:t>
                      </a:r>
                      <a:r>
                        <a:rPr lang="en-US" baseline="0" dirty="0" smtClean="0"/>
                        <a:t> State</a:t>
                      </a:r>
                      <a:endParaRPr lang="en-US" dirty="0"/>
                    </a:p>
                  </a:txBody>
                  <a:tcPr marL="85090" marR="8509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$3,085</a:t>
                      </a:r>
                    </a:p>
                    <a:p>
                      <a:endParaRPr lang="en-US" dirty="0"/>
                    </a:p>
                  </a:txBody>
                  <a:tcPr marL="85090" marR="8509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$4,319</a:t>
                      </a:r>
                    </a:p>
                    <a:p>
                      <a:r>
                        <a:rPr lang="en-US" dirty="0" smtClean="0"/>
                        <a:t>- </a:t>
                      </a:r>
                      <a:r>
                        <a:rPr lang="en-US" sz="1600" dirty="0" smtClean="0"/>
                        <a:t>W3</a:t>
                      </a:r>
                      <a:r>
                        <a:rPr lang="en-US" sz="1600" baseline="0" dirty="0" smtClean="0"/>
                        <a:t> discount</a:t>
                      </a:r>
                      <a:endParaRPr lang="en-US" sz="1600" dirty="0"/>
                    </a:p>
                  </a:txBody>
                  <a:tcPr marL="85090" marR="85090"/>
                </a:tc>
              </a:tr>
              <a:tr h="618358">
                <a:tc>
                  <a:txBody>
                    <a:bodyPr/>
                    <a:lstStyle/>
                    <a:p>
                      <a:r>
                        <a:rPr lang="en-US" dirty="0" smtClean="0"/>
                        <a:t>University</a:t>
                      </a:r>
                      <a:r>
                        <a:rPr lang="en-US" baseline="0" dirty="0" smtClean="0"/>
                        <a:t> of Maryland</a:t>
                      </a:r>
                      <a:endParaRPr lang="en-US" dirty="0"/>
                    </a:p>
                  </a:txBody>
                  <a:tcPr marL="85090" marR="8509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$3,695</a:t>
                      </a:r>
                      <a:endParaRPr lang="en-US" dirty="0"/>
                    </a:p>
                  </a:txBody>
                  <a:tcPr marL="85090" marR="8509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$13,288</a:t>
                      </a:r>
                      <a:endParaRPr lang="en-US" dirty="0"/>
                    </a:p>
                  </a:txBody>
                  <a:tcPr marL="85090" marR="85090"/>
                </a:tc>
              </a:tr>
              <a:tr h="401320">
                <a:tc>
                  <a:txBody>
                    <a:bodyPr/>
                    <a:lstStyle/>
                    <a:p>
                      <a:r>
                        <a:rPr lang="en-US" dirty="0" smtClean="0"/>
                        <a:t>UMASS</a:t>
                      </a:r>
                      <a:endParaRPr lang="en-US" dirty="0"/>
                    </a:p>
                  </a:txBody>
                  <a:tcPr marL="85090" marR="8509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$10,355</a:t>
                      </a:r>
                      <a:endParaRPr lang="en-US" dirty="0"/>
                    </a:p>
                  </a:txBody>
                  <a:tcPr marL="85090" marR="8509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$24,109</a:t>
                      </a:r>
                      <a:endParaRPr lang="en-US" dirty="0"/>
                    </a:p>
                  </a:txBody>
                  <a:tcPr marL="85090" marR="85090"/>
                </a:tc>
              </a:tr>
              <a:tr h="358255">
                <a:tc>
                  <a:txBody>
                    <a:bodyPr/>
                    <a:lstStyle/>
                    <a:p>
                      <a:r>
                        <a:rPr lang="en-US" dirty="0" smtClean="0"/>
                        <a:t>Kaplan</a:t>
                      </a:r>
                    </a:p>
                    <a:p>
                      <a:r>
                        <a:rPr lang="en-US" dirty="0" smtClean="0"/>
                        <a:t>(online)</a:t>
                      </a:r>
                      <a:endParaRPr lang="en-US" dirty="0"/>
                    </a:p>
                  </a:txBody>
                  <a:tcPr marL="85090" marR="8509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$66,780</a:t>
                      </a:r>
                      <a:endParaRPr lang="en-US" dirty="0"/>
                    </a:p>
                  </a:txBody>
                  <a:tcPr marL="85090" marR="8509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$66,780</a:t>
                      </a:r>
                      <a:endParaRPr lang="en-US" dirty="0"/>
                    </a:p>
                  </a:txBody>
                  <a:tcPr marL="85090" marR="85090"/>
                </a:tc>
              </a:tr>
              <a:tr h="845502">
                <a:tc>
                  <a:txBody>
                    <a:bodyPr/>
                    <a:lstStyle/>
                    <a:p>
                      <a:r>
                        <a:rPr lang="en-US" dirty="0" smtClean="0"/>
                        <a:t>Indiana</a:t>
                      </a:r>
                      <a:r>
                        <a:rPr lang="en-US" baseline="0" dirty="0" smtClean="0"/>
                        <a:t> University (online)</a:t>
                      </a:r>
                      <a:endParaRPr lang="en-US" dirty="0"/>
                    </a:p>
                  </a:txBody>
                  <a:tcPr marL="85090" marR="8509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$3,345</a:t>
                      </a:r>
                      <a:endParaRPr lang="en-US" dirty="0"/>
                    </a:p>
                  </a:txBody>
                  <a:tcPr marL="85090" marR="8509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$11,648</a:t>
                      </a:r>
                      <a:endParaRPr lang="en-US" dirty="0"/>
                    </a:p>
                  </a:txBody>
                  <a:tcPr marL="85090" marR="85090"/>
                </a:tc>
              </a:tr>
            </a:tbl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345384999"/>
              </p:ext>
            </p:extLst>
          </p:nvPr>
        </p:nvGraphicFramePr>
        <p:xfrm>
          <a:off x="4800600" y="2361936"/>
          <a:ext cx="4038600" cy="4191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7053"/>
                <a:gridCol w="1062789"/>
                <a:gridCol w="1558758"/>
              </a:tblGrid>
              <a:tr h="578856">
                <a:tc>
                  <a:txBody>
                    <a:bodyPr/>
                    <a:lstStyle/>
                    <a:p>
                      <a:r>
                        <a:rPr lang="en-US" dirty="0" smtClean="0"/>
                        <a:t>Name of School</a:t>
                      </a:r>
                      <a:endParaRPr lang="en-US" dirty="0"/>
                    </a:p>
                  </a:txBody>
                  <a:tcPr marL="85023" marR="8502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 State Tuition</a:t>
                      </a:r>
                      <a:endParaRPr lang="en-US" dirty="0"/>
                    </a:p>
                  </a:txBody>
                  <a:tcPr marL="85023" marR="8502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 of State Tuition</a:t>
                      </a:r>
                      <a:endParaRPr lang="en-US" dirty="0"/>
                    </a:p>
                  </a:txBody>
                  <a:tcPr marL="85023" marR="85023"/>
                </a:tc>
              </a:tr>
              <a:tr h="350520">
                <a:tc>
                  <a:txBody>
                    <a:bodyPr/>
                    <a:lstStyle/>
                    <a:p>
                      <a:r>
                        <a:rPr lang="en-US" dirty="0" smtClean="0"/>
                        <a:t>Empire State</a:t>
                      </a:r>
                      <a:endParaRPr lang="en-US" dirty="0"/>
                    </a:p>
                  </a:txBody>
                  <a:tcPr marL="85023" marR="8502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$2,592</a:t>
                      </a:r>
                      <a:endParaRPr lang="en-US" dirty="0"/>
                    </a:p>
                  </a:txBody>
                  <a:tcPr marL="85023" marR="8502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$3,630</a:t>
                      </a:r>
                      <a:endParaRPr lang="en-US" dirty="0"/>
                    </a:p>
                  </a:txBody>
                  <a:tcPr marL="85023" marR="85023"/>
                </a:tc>
              </a:tr>
              <a:tr h="670560">
                <a:tc>
                  <a:txBody>
                    <a:bodyPr/>
                    <a:lstStyle/>
                    <a:p>
                      <a:r>
                        <a:rPr lang="en-US" dirty="0" smtClean="0"/>
                        <a:t>University of Maryland</a:t>
                      </a:r>
                      <a:endParaRPr lang="en-US" dirty="0"/>
                    </a:p>
                  </a:txBody>
                  <a:tcPr marL="85023" marR="8502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$3,700</a:t>
                      </a:r>
                      <a:endParaRPr lang="en-US" dirty="0"/>
                    </a:p>
                  </a:txBody>
                  <a:tcPr marL="85023" marR="8502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$7,522</a:t>
                      </a:r>
                      <a:endParaRPr lang="en-US" dirty="0"/>
                    </a:p>
                  </a:txBody>
                  <a:tcPr marL="85023" marR="85023"/>
                </a:tc>
              </a:tr>
              <a:tr h="385845">
                <a:tc>
                  <a:txBody>
                    <a:bodyPr/>
                    <a:lstStyle/>
                    <a:p>
                      <a:r>
                        <a:rPr lang="en-US" dirty="0" smtClean="0"/>
                        <a:t>UMASS</a:t>
                      </a:r>
                      <a:endParaRPr lang="en-US" dirty="0"/>
                    </a:p>
                  </a:txBody>
                  <a:tcPr marL="85023" marR="8502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$2,628</a:t>
                      </a:r>
                      <a:endParaRPr lang="en-US" dirty="0"/>
                    </a:p>
                  </a:txBody>
                  <a:tcPr marL="85023" marR="8502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$2,628</a:t>
                      </a:r>
                      <a:endParaRPr lang="en-US" dirty="0"/>
                    </a:p>
                  </a:txBody>
                  <a:tcPr marL="85023" marR="85023"/>
                </a:tc>
              </a:tr>
              <a:tr h="665979">
                <a:tc>
                  <a:txBody>
                    <a:bodyPr/>
                    <a:lstStyle/>
                    <a:p>
                      <a:r>
                        <a:rPr lang="en-US" dirty="0" smtClean="0"/>
                        <a:t>Kaplan (online)</a:t>
                      </a:r>
                      <a:endParaRPr lang="en-US" dirty="0"/>
                    </a:p>
                  </a:txBody>
                  <a:tcPr marL="85023" marR="8502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$20,160</a:t>
                      </a:r>
                      <a:endParaRPr lang="en-US" dirty="0"/>
                    </a:p>
                  </a:txBody>
                  <a:tcPr marL="85023" marR="8502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$20,160</a:t>
                      </a:r>
                      <a:endParaRPr lang="en-US" dirty="0"/>
                    </a:p>
                  </a:txBody>
                  <a:tcPr marL="85023" marR="85023"/>
                </a:tc>
              </a:tr>
              <a:tr h="804598">
                <a:tc>
                  <a:txBody>
                    <a:bodyPr/>
                    <a:lstStyle/>
                    <a:p>
                      <a:r>
                        <a:rPr lang="en-US" dirty="0" smtClean="0"/>
                        <a:t>Indiana University (online)</a:t>
                      </a:r>
                      <a:endParaRPr lang="en-US" dirty="0"/>
                    </a:p>
                  </a:txBody>
                  <a:tcPr marL="85023" marR="8502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$2,427</a:t>
                      </a:r>
                      <a:endParaRPr lang="en-US" dirty="0"/>
                    </a:p>
                  </a:txBody>
                  <a:tcPr marL="85023" marR="8502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$7,068</a:t>
                      </a:r>
                      <a:endParaRPr lang="en-US" dirty="0"/>
                    </a:p>
                  </a:txBody>
                  <a:tcPr marL="85023" marR="85023"/>
                </a:tc>
              </a:tr>
            </a:tbl>
          </a:graphicData>
        </a:graphic>
      </p:graphicFrame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Cost Comparison – Per Semester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Scholarship/Financial Assistance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752" y="1527048"/>
            <a:ext cx="8503920" cy="4873752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IAM Scholarship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Federal Financial Aid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Union Plus College Scholarship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Veteran’s Benefits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AFL-CIO Website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Student Loans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Check with your district for possible scholarship opportunities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501063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For More Information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Empire State College </a:t>
            </a:r>
          </a:p>
          <a:p>
            <a:pPr marL="0" indent="0" eaLnBrk="1" hangingPunct="1">
              <a:buNone/>
            </a:pPr>
            <a:endParaRPr lang="en-US" dirty="0" smtClean="0"/>
          </a:p>
          <a:p>
            <a:pPr lvl="1"/>
            <a:r>
              <a:rPr lang="en-US" dirty="0" smtClean="0"/>
              <a:t>Website – </a:t>
            </a:r>
            <a:r>
              <a:rPr lang="en-US" dirty="0" smtClean="0">
                <a:hlinkClick r:id="rId3"/>
              </a:rPr>
              <a:t>www.esc.edu</a:t>
            </a:r>
            <a:endParaRPr lang="en-US" dirty="0" smtClean="0"/>
          </a:p>
          <a:p>
            <a:pPr lvl="1"/>
            <a:r>
              <a:rPr lang="en-US" smtClean="0"/>
              <a:t>Jim McMahon – 646-230-1355</a:t>
            </a:r>
            <a:endParaRPr lang="en-US" dirty="0" smtClean="0"/>
          </a:p>
          <a:p>
            <a:pPr marL="274320" lvl="1" indent="0"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IAMAW  </a:t>
            </a:r>
          </a:p>
          <a:p>
            <a:pPr marL="0" indent="0" eaLnBrk="1" hangingPunct="1">
              <a:buNone/>
            </a:pPr>
            <a:endParaRPr lang="en-US" dirty="0" smtClean="0"/>
          </a:p>
          <a:p>
            <a:pPr lvl="1" eaLnBrk="1" hangingPunct="1"/>
            <a:r>
              <a:rPr lang="en-US" dirty="0" smtClean="0"/>
              <a:t>Rhonda Rogers – </a:t>
            </a:r>
            <a:r>
              <a:rPr lang="en-US" dirty="0" smtClean="0">
                <a:hlinkClick r:id="rId4"/>
              </a:rPr>
              <a:t>rrogers@iamaw.org</a:t>
            </a:r>
            <a:endParaRPr lang="en-US" dirty="0" smtClean="0"/>
          </a:p>
          <a:p>
            <a:pPr lvl="1" eaLnBrk="1" hangingPunct="1"/>
            <a:r>
              <a:rPr lang="en-US" dirty="0" smtClean="0"/>
              <a:t>Rhonda Rogers – 301-373-8819</a:t>
            </a:r>
            <a:r>
              <a:rPr lang="en-US" u="sng" dirty="0" smtClean="0">
                <a:solidFill>
                  <a:srgbClr val="FF0000"/>
                </a:solidFill>
              </a:rPr>
              <a:t>  </a:t>
            </a:r>
          </a:p>
          <a:p>
            <a:pPr marL="274320" lvl="1" indent="0" eaLnBrk="1" hangingPunct="1">
              <a:buNone/>
            </a:pPr>
            <a:endParaRPr lang="en-US" u="sng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US" dirty="0" err="1" smtClean="0"/>
              <a:t>Winpisinger</a:t>
            </a:r>
            <a:r>
              <a:rPr lang="en-US" dirty="0" smtClean="0"/>
              <a:t> Center -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301-373-3300 </a:t>
            </a:r>
          </a:p>
          <a:p>
            <a:pPr eaLnBrk="1" hangingPunct="1"/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lvl="1"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52400" y="1676400"/>
            <a:ext cx="8839200" cy="4724400"/>
          </a:xfrm>
          <a:ln>
            <a:solidFill>
              <a:srgbClr val="99FF33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 eaLnBrk="1" hangingPunct="1">
              <a:buClr>
                <a:srgbClr val="FFC000"/>
              </a:buClr>
            </a:pPr>
            <a:r>
              <a:rPr lang="en-US" sz="2200" dirty="0" smtClean="0"/>
              <a:t>Founded in 1971 by SUNY Board of Trustees and Ernest L. Boyer (Future US Commissioner of Education)</a:t>
            </a:r>
          </a:p>
          <a:p>
            <a:pPr marL="0" indent="0" eaLnBrk="1" hangingPunct="1">
              <a:buClr>
                <a:srgbClr val="FFC000"/>
              </a:buClr>
              <a:buNone/>
            </a:pPr>
            <a:endParaRPr lang="en-US" sz="2200" dirty="0" smtClean="0"/>
          </a:p>
          <a:p>
            <a:pPr eaLnBrk="1" hangingPunct="1">
              <a:buClr>
                <a:srgbClr val="FFC000"/>
              </a:buClr>
            </a:pPr>
            <a:r>
              <a:rPr lang="en-US" sz="2200" dirty="0" smtClean="0"/>
              <a:t>Center for Labor Studies renamed Harry Van </a:t>
            </a:r>
            <a:r>
              <a:rPr lang="en-US" sz="2200" dirty="0" err="1" smtClean="0"/>
              <a:t>Arsdale</a:t>
            </a:r>
            <a:r>
              <a:rPr lang="en-US" sz="2200" dirty="0" smtClean="0"/>
              <a:t>, Jr. Center in 1986</a:t>
            </a:r>
          </a:p>
          <a:p>
            <a:pPr marL="0" indent="0" eaLnBrk="1" hangingPunct="1">
              <a:buClr>
                <a:srgbClr val="FFC000"/>
              </a:buClr>
              <a:buNone/>
            </a:pPr>
            <a:endParaRPr lang="en-US" sz="2200" dirty="0" smtClean="0"/>
          </a:p>
          <a:p>
            <a:pPr eaLnBrk="1" hangingPunct="1">
              <a:buClr>
                <a:srgbClr val="FFC000"/>
              </a:buClr>
            </a:pPr>
            <a:r>
              <a:rPr lang="en-US" sz="2200" dirty="0" smtClean="0"/>
              <a:t>Labor focused non-traditional teaching &amp; online learning </a:t>
            </a:r>
          </a:p>
          <a:p>
            <a:pPr marL="0" indent="0" eaLnBrk="1" hangingPunct="1">
              <a:buClr>
                <a:srgbClr val="FFC000"/>
              </a:buClr>
              <a:buNone/>
            </a:pPr>
            <a:endParaRPr lang="en-US" sz="2200" dirty="0" smtClean="0"/>
          </a:p>
          <a:p>
            <a:pPr eaLnBrk="1" hangingPunct="1">
              <a:buClr>
                <a:srgbClr val="FFC000"/>
              </a:buClr>
            </a:pPr>
            <a:r>
              <a:rPr lang="en-US" sz="2200" dirty="0" smtClean="0"/>
              <a:t>Fully accredited by Middle States Commission on Higher Education</a:t>
            </a:r>
          </a:p>
          <a:p>
            <a:pPr marL="0" indent="0" eaLnBrk="1" hangingPunct="1">
              <a:buClr>
                <a:srgbClr val="FFC000"/>
              </a:buClr>
              <a:buNone/>
            </a:pPr>
            <a:endParaRPr lang="en-US" sz="2200" dirty="0" smtClean="0"/>
          </a:p>
          <a:p>
            <a:pPr eaLnBrk="1" hangingPunct="1">
              <a:buClr>
                <a:srgbClr val="FFC000"/>
              </a:buClr>
            </a:pPr>
            <a:r>
              <a:rPr lang="en-US" sz="2200" dirty="0" smtClean="0"/>
              <a:t>Serves working adults at 35 New York locations and online</a:t>
            </a:r>
          </a:p>
          <a:p>
            <a:pPr marL="0" indent="0" eaLnBrk="1" hangingPunct="1">
              <a:buClr>
                <a:srgbClr val="FFC000"/>
              </a:buClr>
              <a:buNone/>
            </a:pPr>
            <a:endParaRPr lang="en-US" sz="2200" dirty="0" smtClean="0"/>
          </a:p>
          <a:p>
            <a:pPr eaLnBrk="1" hangingPunct="1">
              <a:buClr>
                <a:srgbClr val="FFC000"/>
              </a:buClr>
            </a:pPr>
            <a:r>
              <a:rPr lang="en-US" sz="2200" dirty="0" smtClean="0"/>
              <a:t>Offers associate, bachelor’s and master’s degree programs</a:t>
            </a:r>
          </a:p>
          <a:p>
            <a:pPr marL="0" indent="0" eaLnBrk="1" hangingPunct="1">
              <a:buNone/>
            </a:pPr>
            <a:endParaRPr lang="en-US" sz="2800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04800"/>
            <a:ext cx="80010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77463"/>
            <a:ext cx="9144000" cy="813137"/>
          </a:xfrm>
        </p:spPr>
        <p:txBody>
          <a:bodyPr/>
          <a:lstStyle/>
          <a:p>
            <a:pPr eaLnBrk="1" hangingPunct="1"/>
            <a:r>
              <a:rPr lang="en-US" dirty="0" smtClean="0"/>
              <a:t>Associate Degree in Labor Studies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399" y="1524000"/>
            <a:ext cx="8763001" cy="5105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Requirements:</a:t>
            </a:r>
          </a:p>
          <a:p>
            <a:pPr lvl="1" eaLnBrk="1" hangingPunct="1">
              <a:defRPr/>
            </a:pPr>
            <a:r>
              <a:rPr lang="en-US" sz="2400" dirty="0" smtClean="0"/>
              <a:t>64 credit hours</a:t>
            </a:r>
          </a:p>
          <a:p>
            <a:pPr lvl="1" eaLnBrk="1" hangingPunct="1">
              <a:defRPr/>
            </a:pPr>
            <a:r>
              <a:rPr lang="en-US" sz="2400" dirty="0" smtClean="0"/>
              <a:t>30 credits must include general education requirements in seven of ten areas:</a:t>
            </a:r>
          </a:p>
          <a:p>
            <a:pPr lvl="2" eaLnBrk="1" hangingPunct="1">
              <a:defRPr/>
            </a:pPr>
            <a:r>
              <a:rPr lang="en-US" sz="2200" dirty="0" smtClean="0"/>
              <a:t>Must include mathematics and basic communication</a:t>
            </a:r>
          </a:p>
          <a:p>
            <a:pPr lvl="2" eaLnBrk="1" hangingPunct="1">
              <a:defRPr/>
            </a:pPr>
            <a:r>
              <a:rPr lang="en-US" sz="2200" dirty="0" smtClean="0"/>
              <a:t>Choice of five from natural science, social science, </a:t>
            </a:r>
            <a:r>
              <a:rPr lang="en-US" sz="2200" dirty="0"/>
              <a:t>A</a:t>
            </a:r>
            <a:r>
              <a:rPr lang="en-US" sz="2200" dirty="0" smtClean="0"/>
              <a:t>merican history, western civilization, other world civilizations, humanities, the arts, and foreign language</a:t>
            </a:r>
          </a:p>
          <a:p>
            <a:pPr lvl="2" eaLnBrk="1" hangingPunct="1">
              <a:defRPr/>
            </a:pPr>
            <a:r>
              <a:rPr lang="en-US" sz="2200" dirty="0" smtClean="0"/>
              <a:t>Transfer credits may be used to meet this requirement</a:t>
            </a:r>
          </a:p>
          <a:p>
            <a:pPr lvl="1" eaLnBrk="1" hangingPunct="1">
              <a:defRPr/>
            </a:pPr>
            <a:r>
              <a:rPr lang="en-US" sz="2400" dirty="0" smtClean="0"/>
              <a:t>24 of 64 credits </a:t>
            </a:r>
            <a:r>
              <a:rPr lang="en-US" sz="2400" dirty="0"/>
              <a:t>must be earned at Empire State </a:t>
            </a:r>
            <a:r>
              <a:rPr lang="en-US" sz="2400" dirty="0" smtClean="0"/>
              <a:t>College</a:t>
            </a:r>
          </a:p>
          <a:p>
            <a:pPr marL="585216" lvl="1" indent="0" eaLnBrk="1" hangingPunct="1">
              <a:buNone/>
              <a:defRPr/>
            </a:pP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0" y="177463"/>
            <a:ext cx="9144000" cy="736937"/>
          </a:xfrm>
        </p:spPr>
        <p:txBody>
          <a:bodyPr/>
          <a:lstStyle/>
          <a:p>
            <a:r>
              <a:rPr lang="en-US" dirty="0" smtClean="0"/>
              <a:t>Bachelor’s Degree in Labor Studies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sz="quarter" idx="1"/>
          </p:nvPr>
        </p:nvSpPr>
        <p:spPr>
          <a:xfrm>
            <a:off x="152399" y="1447800"/>
            <a:ext cx="8839201" cy="5181600"/>
          </a:xfrm>
        </p:spPr>
        <p:txBody>
          <a:bodyPr/>
          <a:lstStyle/>
          <a:p>
            <a:r>
              <a:rPr lang="en-US" sz="2800" dirty="0" smtClean="0"/>
              <a:t>Requirements:</a:t>
            </a:r>
          </a:p>
          <a:p>
            <a:pPr lvl="1"/>
            <a:r>
              <a:rPr lang="en-US" sz="2400" dirty="0" smtClean="0"/>
              <a:t>124 credit hours</a:t>
            </a:r>
          </a:p>
          <a:p>
            <a:pPr lvl="1" eaLnBrk="1" hangingPunct="1">
              <a:defRPr/>
            </a:pPr>
            <a:r>
              <a:rPr lang="en-US" sz="2400" dirty="0" smtClean="0"/>
              <a:t>30 </a:t>
            </a:r>
            <a:r>
              <a:rPr lang="en-US" sz="2400" dirty="0"/>
              <a:t>credits must include general education requirements in seven of ten areas:</a:t>
            </a:r>
          </a:p>
          <a:p>
            <a:pPr lvl="2" eaLnBrk="1" hangingPunct="1">
              <a:defRPr/>
            </a:pPr>
            <a:r>
              <a:rPr lang="en-US" sz="2200" dirty="0"/>
              <a:t>Must include mathematics and basic communication</a:t>
            </a:r>
          </a:p>
          <a:p>
            <a:pPr lvl="2" eaLnBrk="1" hangingPunct="1">
              <a:defRPr/>
            </a:pPr>
            <a:r>
              <a:rPr lang="en-US" sz="2200" dirty="0"/>
              <a:t>Choice of five from natural science, social science, A</a:t>
            </a:r>
            <a:r>
              <a:rPr lang="en-US" sz="2200" dirty="0" smtClean="0"/>
              <a:t>merican </a:t>
            </a:r>
            <a:r>
              <a:rPr lang="en-US" sz="2200" dirty="0"/>
              <a:t>history, western civilization</a:t>
            </a:r>
            <a:r>
              <a:rPr lang="en-US" sz="2200" dirty="0" smtClean="0"/>
              <a:t>, other </a:t>
            </a:r>
            <a:r>
              <a:rPr lang="en-US" sz="2200" dirty="0"/>
              <a:t>world civilizations, humanities, the arts, and foreign </a:t>
            </a:r>
            <a:r>
              <a:rPr lang="en-US" sz="2200" dirty="0" smtClean="0"/>
              <a:t>language</a:t>
            </a:r>
          </a:p>
          <a:p>
            <a:pPr lvl="2" eaLnBrk="1" hangingPunct="1">
              <a:defRPr/>
            </a:pPr>
            <a:r>
              <a:rPr lang="en-US" dirty="0" smtClean="0"/>
              <a:t>Transfer credits may be used to meet this requirement</a:t>
            </a:r>
            <a:endParaRPr lang="en-US" sz="2200" dirty="0" smtClean="0"/>
          </a:p>
          <a:p>
            <a:pPr lvl="1" eaLnBrk="1" hangingPunct="1">
              <a:defRPr/>
            </a:pPr>
            <a:r>
              <a:rPr lang="en-US" sz="2400" dirty="0" smtClean="0"/>
              <a:t>32 of 124 credits must be earned at Empire State College</a:t>
            </a:r>
          </a:p>
          <a:p>
            <a:pPr marL="594360" lvl="2" indent="0">
              <a:buNone/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sz="2600" dirty="0" smtClean="0"/>
          </a:p>
          <a:p>
            <a:pPr lvl="1" eaLnBrk="1" hangingPunct="1">
              <a:buFont typeface="Wingdings" panose="05000000000000000000" pitchFamily="2" charset="2"/>
              <a:buChar char="§"/>
              <a:defRPr/>
            </a:pPr>
            <a:endParaRPr lang="en-US" sz="2600" dirty="0"/>
          </a:p>
          <a:p>
            <a:pPr lvl="1"/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01063" cy="762000"/>
          </a:xfrm>
        </p:spPr>
        <p:txBody>
          <a:bodyPr/>
          <a:lstStyle/>
          <a:p>
            <a:pPr eaLnBrk="1" hangingPunct="1"/>
            <a:r>
              <a:rPr lang="en-US" dirty="0" smtClean="0"/>
              <a:t>What Counts for Credit?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1" y="1600200"/>
            <a:ext cx="8870950" cy="48768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/>
              <a:t>College Transfer Credits  (“C” or better)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2400" dirty="0"/>
              <a:t>	</a:t>
            </a:r>
            <a:r>
              <a:rPr lang="en-US" sz="2000" dirty="0" smtClean="0"/>
              <a:t>United States Universities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2000" dirty="0"/>
              <a:t>	</a:t>
            </a:r>
            <a:r>
              <a:rPr lang="en-US" sz="2000" dirty="0" smtClean="0"/>
              <a:t>International Universities</a:t>
            </a:r>
          </a:p>
          <a:p>
            <a:pPr eaLnBrk="1" hangingPunct="1">
              <a:defRPr/>
            </a:pPr>
            <a:r>
              <a:rPr lang="en-US" sz="2400" dirty="0" smtClean="0"/>
              <a:t>Apprenticeship Credits</a:t>
            </a:r>
          </a:p>
          <a:p>
            <a:pPr eaLnBrk="1" hangingPunct="1">
              <a:defRPr/>
            </a:pPr>
            <a:r>
              <a:rPr lang="en-US" sz="2400" dirty="0" smtClean="0"/>
              <a:t>Military Credits</a:t>
            </a:r>
            <a:endParaRPr lang="en-US" sz="2400" dirty="0"/>
          </a:p>
          <a:p>
            <a:pPr eaLnBrk="1" hangingPunct="1">
              <a:defRPr/>
            </a:pPr>
            <a:r>
              <a:rPr lang="en-US" sz="2400" dirty="0" smtClean="0"/>
              <a:t>College Level Examination Program (CLEP) </a:t>
            </a:r>
          </a:p>
          <a:p>
            <a:pPr eaLnBrk="1" hangingPunct="1">
              <a:defRPr/>
            </a:pPr>
            <a:r>
              <a:rPr lang="en-US" sz="2400" dirty="0" smtClean="0"/>
              <a:t>Individualized Prior Learning (IPLA)</a:t>
            </a:r>
            <a:endParaRPr lang="en-US" dirty="0"/>
          </a:p>
          <a:p>
            <a:pPr eaLnBrk="1" hangingPunct="1">
              <a:defRPr/>
            </a:pPr>
            <a:r>
              <a:rPr lang="en-US" sz="2400" dirty="0" smtClean="0"/>
              <a:t>Partnership Credits through W3</a:t>
            </a:r>
          </a:p>
          <a:p>
            <a:pPr eaLnBrk="1" hangingPunct="1">
              <a:defRPr/>
            </a:pPr>
            <a:r>
              <a:rPr lang="en-US" sz="2400" dirty="0" smtClean="0"/>
              <a:t>Partnership Credits through Academic/Union Partners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1"/>
            <a:ext cx="8729663" cy="762000"/>
          </a:xfrm>
        </p:spPr>
        <p:txBody>
          <a:bodyPr/>
          <a:lstStyle/>
          <a:p>
            <a:r>
              <a:rPr lang="en-US" dirty="0" smtClean="0"/>
              <a:t>Residency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1" y="1524000"/>
            <a:ext cx="887095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Port of Entry </a:t>
            </a:r>
          </a:p>
          <a:p>
            <a:pPr lvl="1"/>
            <a:r>
              <a:rPr lang="en-US" sz="2200" dirty="0" smtClean="0"/>
              <a:t>Educational Planning</a:t>
            </a:r>
          </a:p>
          <a:p>
            <a:pPr lvl="1"/>
            <a:r>
              <a:rPr lang="en-US" dirty="0" smtClean="0"/>
              <a:t>Labor &amp; Public Affairs</a:t>
            </a:r>
            <a:endParaRPr lang="en-US" sz="2200" dirty="0" smtClean="0"/>
          </a:p>
          <a:p>
            <a:pPr lvl="1"/>
            <a:r>
              <a:rPr lang="en-US" sz="2200" dirty="0" smtClean="0"/>
              <a:t>College </a:t>
            </a:r>
            <a:r>
              <a:rPr lang="en-US" dirty="0" smtClean="0"/>
              <a:t>Writing</a:t>
            </a:r>
            <a:endParaRPr lang="en-US" sz="2200" dirty="0" smtClean="0"/>
          </a:p>
          <a:p>
            <a:r>
              <a:rPr lang="en-US" sz="2800" dirty="0" smtClean="0"/>
              <a:t>Intermediate Arts &amp; Sciences</a:t>
            </a:r>
          </a:p>
          <a:p>
            <a:pPr lvl="1"/>
            <a:r>
              <a:rPr lang="en-US" sz="2300" dirty="0" smtClean="0"/>
              <a:t>Development of the Labor Movement</a:t>
            </a:r>
          </a:p>
          <a:p>
            <a:pPr lvl="1"/>
            <a:r>
              <a:rPr lang="en-US" sz="2300" dirty="0" smtClean="0"/>
              <a:t>Labor &amp; the Economy</a:t>
            </a:r>
          </a:p>
          <a:p>
            <a:pPr lvl="1"/>
            <a:r>
              <a:rPr lang="en-US" sz="2300" dirty="0" smtClean="0"/>
              <a:t>Labor by the Numbers (satisfies Math Gen. Ed. Requirement)</a:t>
            </a:r>
          </a:p>
          <a:p>
            <a:pPr lvl="1"/>
            <a:r>
              <a:rPr lang="en-US" sz="2300" dirty="0" smtClean="0"/>
              <a:t>Science &amp; Civilization (satisfies Science Gen. Ed. Requirement)</a:t>
            </a:r>
          </a:p>
          <a:p>
            <a:r>
              <a:rPr lang="en-US" sz="2800" dirty="0" smtClean="0"/>
              <a:t>Capstone Residency (Required)</a:t>
            </a:r>
          </a:p>
          <a:p>
            <a:pPr lvl="1"/>
            <a:r>
              <a:rPr lang="en-US" sz="2200" dirty="0" smtClean="0"/>
              <a:t>Senior Project</a:t>
            </a:r>
          </a:p>
          <a:p>
            <a:pPr lvl="1"/>
            <a:r>
              <a:rPr lang="en-US" dirty="0" smtClean="0"/>
              <a:t>Senior Thesis</a:t>
            </a:r>
            <a:endParaRPr lang="en-US" sz="2200" dirty="0" smtClean="0"/>
          </a:p>
          <a:p>
            <a:pPr lvl="1"/>
            <a:r>
              <a:rPr lang="en-US" smtClean="0"/>
              <a:t>Senior Seminar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2024114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1"/>
            <a:ext cx="8882063" cy="8382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3600" dirty="0" smtClean="0"/>
              <a:t>Estimated Cost for Required </a:t>
            </a:r>
            <a:r>
              <a:rPr lang="en-US" sz="3600" dirty="0"/>
              <a:t>C</a:t>
            </a:r>
            <a:r>
              <a:rPr lang="en-US" sz="3600" dirty="0" smtClean="0"/>
              <a:t>lasses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399" y="1524000"/>
            <a:ext cx="8870951" cy="5181600"/>
          </a:xfrm>
        </p:spPr>
        <p:txBody>
          <a:bodyPr>
            <a:normAutofit fontScale="32500" lnSpcReduction="20000"/>
          </a:bodyPr>
          <a:lstStyle/>
          <a:p>
            <a:pPr eaLnBrk="1" hangingPunct="1">
              <a:defRPr/>
            </a:pPr>
            <a:r>
              <a:rPr lang="en-US" sz="4900" dirty="0" smtClean="0"/>
              <a:t>Application Fee (waived if application is submitted through W3)</a:t>
            </a:r>
            <a:r>
              <a:rPr lang="en-US" sz="4900" dirty="0"/>
              <a:t>	</a:t>
            </a:r>
            <a:r>
              <a:rPr lang="en-US" sz="4900" dirty="0" smtClean="0"/>
              <a:t>                           $   50.00			       			                                                   </a:t>
            </a:r>
            <a:endParaRPr lang="en-US" sz="4900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en-US" sz="4900" dirty="0" smtClean="0"/>
              <a:t>Tuition and Fees (4 credits per class)</a:t>
            </a:r>
          </a:p>
          <a:p>
            <a:pPr lvl="1">
              <a:defRPr/>
            </a:pPr>
            <a:r>
              <a:rPr lang="en-US" sz="4300" dirty="0" smtClean="0"/>
              <a:t>Tuition (Per Credit Hour $297 for residency courses)			              1188.00</a:t>
            </a:r>
          </a:p>
          <a:p>
            <a:pPr lvl="1">
              <a:defRPr/>
            </a:pPr>
            <a:r>
              <a:rPr lang="en-US" sz="4300" dirty="0" smtClean="0"/>
              <a:t>Tuition (Per Credit Hour $360 for on-line only courses)                                                                       1440.00</a:t>
            </a:r>
          </a:p>
          <a:p>
            <a:pPr lvl="1">
              <a:defRPr/>
            </a:pPr>
            <a:r>
              <a:rPr lang="en-US" sz="4300" dirty="0" smtClean="0"/>
              <a:t>Technology Fee	(Per Semester)				</a:t>
            </a:r>
            <a:r>
              <a:rPr lang="en-US" sz="4300" dirty="0"/>
              <a:t> </a:t>
            </a:r>
            <a:r>
              <a:rPr lang="en-US" sz="4300" dirty="0" smtClean="0"/>
              <a:t>                                      175.00</a:t>
            </a:r>
            <a:endParaRPr lang="en-US" sz="4300" dirty="0"/>
          </a:p>
          <a:p>
            <a:pPr lvl="1" eaLnBrk="1" hangingPunct="1">
              <a:defRPr/>
            </a:pPr>
            <a:r>
              <a:rPr lang="en-US" sz="4300" dirty="0" smtClean="0"/>
              <a:t>College Fee ($.85 per credit up to $12.50 per semester)                          	                                         12.50</a:t>
            </a:r>
          </a:p>
          <a:p>
            <a:pPr lvl="1" eaLnBrk="1" hangingPunct="1">
              <a:defRPr/>
            </a:pPr>
            <a:r>
              <a:rPr lang="en-US" sz="4300" dirty="0" smtClean="0"/>
              <a:t>Student Activity Fee ($6.25 per credit hour up to $25. per semester                                                       25.00</a:t>
            </a:r>
          </a:p>
          <a:p>
            <a:pPr lvl="1" eaLnBrk="1" hangingPunct="1">
              <a:defRPr/>
            </a:pPr>
            <a:r>
              <a:rPr lang="en-US" sz="4300" dirty="0" smtClean="0"/>
              <a:t>Health &amp; Wellness Fee ($15 - $35 per semester)                                                                                          35.00</a:t>
            </a:r>
          </a:p>
          <a:p>
            <a:pPr marL="274320" lvl="1" indent="0" eaLnBrk="1" hangingPunct="1">
              <a:buNone/>
              <a:defRPr/>
            </a:pPr>
            <a:endParaRPr lang="en-US" sz="4000" dirty="0" smtClean="0"/>
          </a:p>
          <a:p>
            <a:pPr>
              <a:defRPr/>
            </a:pPr>
            <a:r>
              <a:rPr lang="en-US" sz="4900" dirty="0" smtClean="0"/>
              <a:t>Additional Fees</a:t>
            </a:r>
          </a:p>
          <a:p>
            <a:pPr lvl="1">
              <a:defRPr/>
            </a:pPr>
            <a:r>
              <a:rPr lang="en-US" sz="4300" dirty="0"/>
              <a:t>Portfolio Fee (one time fee)					       </a:t>
            </a:r>
            <a:r>
              <a:rPr lang="en-US" sz="4300" dirty="0" smtClean="0"/>
              <a:t>                               315.00</a:t>
            </a:r>
          </a:p>
          <a:p>
            <a:pPr lvl="1">
              <a:defRPr/>
            </a:pPr>
            <a:r>
              <a:rPr lang="en-US" sz="4300" dirty="0" smtClean="0"/>
              <a:t>IPLA Fee (Individualized Prior Learning Assessment Fee)                                                                      Varies</a:t>
            </a:r>
          </a:p>
          <a:p>
            <a:pPr lvl="2">
              <a:defRPr/>
            </a:pPr>
            <a:r>
              <a:rPr lang="en-US" sz="3400" dirty="0" smtClean="0"/>
              <a:t>$350 first 8 credits</a:t>
            </a:r>
          </a:p>
          <a:p>
            <a:pPr lvl="2">
              <a:defRPr/>
            </a:pPr>
            <a:r>
              <a:rPr lang="en-US" sz="3400" dirty="0" smtClean="0"/>
              <a:t>$300 per additional 8 credits</a:t>
            </a:r>
          </a:p>
          <a:p>
            <a:pPr lvl="2">
              <a:defRPr/>
            </a:pPr>
            <a:r>
              <a:rPr lang="en-US" sz="3400" dirty="0" smtClean="0"/>
              <a:t>Cost is capped at $1,550  (there is no limit to PLA credits except core requirements must be met)</a:t>
            </a:r>
          </a:p>
          <a:p>
            <a:pPr marL="594360" lvl="2" indent="0">
              <a:buNone/>
              <a:defRPr/>
            </a:pPr>
            <a:r>
              <a:rPr lang="en-US" sz="2000" dirty="0" smtClean="0">
                <a:solidFill>
                  <a:srgbClr val="C00000"/>
                </a:solidFill>
              </a:rPr>
              <a:t>	         </a:t>
            </a:r>
          </a:p>
          <a:p>
            <a:pPr eaLnBrk="1" hangingPunct="1">
              <a:defRPr/>
            </a:pPr>
            <a:r>
              <a:rPr lang="en-US" sz="4900" dirty="0" smtClean="0"/>
              <a:t>W3 Partnership Credits                                                                                                                       0                   					                                                          	 	</a:t>
            </a:r>
          </a:p>
          <a:p>
            <a:pPr eaLnBrk="1" hangingPunct="1">
              <a:defRPr/>
            </a:pPr>
            <a:r>
              <a:rPr lang="en-US" sz="4900" dirty="0" smtClean="0"/>
              <a:t>Previous College Transfer Credits (included in portfolio fee)    </a:t>
            </a:r>
          </a:p>
          <a:p>
            <a:pPr marL="685800" lvl="1" eaLnBrk="1" hangingPunct="1">
              <a:defRPr/>
            </a:pPr>
            <a:r>
              <a:rPr lang="en-US" sz="4300" dirty="0" smtClean="0"/>
              <a:t>“C” or better - </a:t>
            </a:r>
            <a:r>
              <a:rPr lang="en-US" sz="2000" dirty="0" smtClean="0"/>
              <a:t>	                                                            </a:t>
            </a:r>
          </a:p>
          <a:p>
            <a:pPr eaLnBrk="1" hangingPunct="1">
              <a:defRPr/>
            </a:pPr>
            <a:r>
              <a:rPr lang="en-US" sz="4900" dirty="0" smtClean="0"/>
              <a:t>Other Transfer Credits 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2400" dirty="0"/>
              <a:t>	</a:t>
            </a:r>
            <a:r>
              <a:rPr lang="en-US" sz="2400" dirty="0" smtClean="0"/>
              <a:t>			</a:t>
            </a:r>
            <a:endParaRPr lang="en-US" sz="20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0999" y="152401"/>
            <a:ext cx="8534401" cy="762000"/>
          </a:xfrm>
        </p:spPr>
        <p:txBody>
          <a:bodyPr/>
          <a:lstStyle/>
          <a:p>
            <a:pPr algn="ctr" eaLnBrk="1" hangingPunct="1"/>
            <a:r>
              <a:rPr lang="en-US" sz="3600" dirty="0" smtClean="0"/>
              <a:t>Master’s Degree in Work &amp; Labor Policy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524000"/>
            <a:ext cx="8915400" cy="4785360"/>
          </a:xfrm>
        </p:spPr>
        <p:txBody>
          <a:bodyPr>
            <a:normAutofit fontScale="550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5100" dirty="0" smtClean="0"/>
              <a:t>Requirements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dirty="0" smtClean="0"/>
          </a:p>
          <a:p>
            <a:pPr lvl="1">
              <a:lnSpc>
                <a:spcPct val="90000"/>
              </a:lnSpc>
              <a:defRPr/>
            </a:pPr>
            <a:r>
              <a:rPr lang="en-US" sz="3100" dirty="0" smtClean="0"/>
              <a:t> </a:t>
            </a:r>
            <a:r>
              <a:rPr lang="en-US" sz="4000" dirty="0" smtClean="0"/>
              <a:t>12 classes consisting of 3 credits each</a:t>
            </a:r>
          </a:p>
          <a:p>
            <a:pPr marL="274320" lvl="1" indent="0">
              <a:lnSpc>
                <a:spcPct val="90000"/>
              </a:lnSpc>
              <a:buNone/>
              <a:defRPr/>
            </a:pPr>
            <a:endParaRPr lang="en-US" sz="2500" dirty="0" smtClean="0"/>
          </a:p>
          <a:p>
            <a:pPr lvl="2">
              <a:lnSpc>
                <a:spcPct val="90000"/>
              </a:lnSpc>
              <a:defRPr/>
            </a:pPr>
            <a:r>
              <a:rPr lang="en-US" sz="3400" dirty="0" smtClean="0"/>
              <a:t>Two courses to be taken each semester</a:t>
            </a:r>
          </a:p>
          <a:p>
            <a:pPr lvl="2">
              <a:lnSpc>
                <a:spcPct val="90000"/>
              </a:lnSpc>
              <a:defRPr/>
            </a:pPr>
            <a:r>
              <a:rPr lang="en-US" sz="3400" dirty="0" smtClean="0"/>
              <a:t>Required courses</a:t>
            </a:r>
          </a:p>
          <a:p>
            <a:pPr lvl="3">
              <a:lnSpc>
                <a:spcPct val="90000"/>
              </a:lnSpc>
              <a:defRPr/>
            </a:pPr>
            <a:r>
              <a:rPr lang="en-US" sz="3100" dirty="0" smtClean="0"/>
              <a:t>Policy Process</a:t>
            </a:r>
          </a:p>
          <a:p>
            <a:pPr lvl="3">
              <a:lnSpc>
                <a:spcPct val="90000"/>
              </a:lnSpc>
              <a:defRPr/>
            </a:pPr>
            <a:r>
              <a:rPr lang="en-US" sz="3100" dirty="0" smtClean="0"/>
              <a:t>Work &amp; Labor Studies</a:t>
            </a:r>
          </a:p>
          <a:p>
            <a:pPr lvl="3">
              <a:lnSpc>
                <a:spcPct val="90000"/>
              </a:lnSpc>
              <a:defRPr/>
            </a:pPr>
            <a:r>
              <a:rPr lang="en-US" sz="3100" dirty="0" smtClean="0"/>
              <a:t>History of Labor &amp; Policy </a:t>
            </a:r>
          </a:p>
          <a:p>
            <a:pPr lvl="3">
              <a:lnSpc>
                <a:spcPct val="90000"/>
              </a:lnSpc>
              <a:defRPr/>
            </a:pPr>
            <a:r>
              <a:rPr lang="en-US" sz="3100" dirty="0" smtClean="0"/>
              <a:t>Research Methods</a:t>
            </a:r>
          </a:p>
          <a:p>
            <a:pPr lvl="3">
              <a:lnSpc>
                <a:spcPct val="90000"/>
              </a:lnSpc>
              <a:defRPr/>
            </a:pPr>
            <a:r>
              <a:rPr lang="en-US" sz="3100" dirty="0" smtClean="0"/>
              <a:t>Current Issues Facing Labor</a:t>
            </a:r>
          </a:p>
          <a:p>
            <a:pPr lvl="3">
              <a:lnSpc>
                <a:spcPct val="90000"/>
              </a:lnSpc>
              <a:defRPr/>
            </a:pPr>
            <a:r>
              <a:rPr lang="en-US" sz="3100" dirty="0" smtClean="0"/>
              <a:t>Labor Law</a:t>
            </a:r>
          </a:p>
          <a:p>
            <a:pPr lvl="3">
              <a:lnSpc>
                <a:spcPct val="90000"/>
              </a:lnSpc>
              <a:defRPr/>
            </a:pPr>
            <a:r>
              <a:rPr lang="en-US" sz="3100" dirty="0" smtClean="0"/>
              <a:t>Policy Formation in Unions</a:t>
            </a:r>
          </a:p>
          <a:p>
            <a:pPr lvl="3">
              <a:lnSpc>
                <a:spcPct val="90000"/>
              </a:lnSpc>
              <a:defRPr/>
            </a:pPr>
            <a:r>
              <a:rPr lang="en-US" sz="3100" dirty="0" smtClean="0"/>
              <a:t>Electives (Economics, Leadership, Politics)</a:t>
            </a:r>
          </a:p>
          <a:p>
            <a:pPr lvl="3">
              <a:lnSpc>
                <a:spcPct val="90000"/>
              </a:lnSpc>
              <a:defRPr/>
            </a:pPr>
            <a:r>
              <a:rPr lang="en-US" sz="3100" dirty="0" smtClean="0"/>
              <a:t>Final Project I</a:t>
            </a:r>
          </a:p>
          <a:p>
            <a:pPr lvl="3">
              <a:lnSpc>
                <a:spcPct val="90000"/>
              </a:lnSpc>
              <a:defRPr/>
            </a:pPr>
            <a:r>
              <a:rPr lang="en-US" sz="3100" dirty="0" smtClean="0"/>
              <a:t>Final Project II</a:t>
            </a:r>
          </a:p>
          <a:p>
            <a:pPr lvl="3">
              <a:lnSpc>
                <a:spcPct val="90000"/>
              </a:lnSpc>
              <a:defRPr/>
            </a:pPr>
            <a:endParaRPr lang="en-US" sz="2200" dirty="0" smtClean="0"/>
          </a:p>
          <a:p>
            <a:pPr marL="905256" lvl="2" indent="0">
              <a:lnSpc>
                <a:spcPct val="90000"/>
              </a:lnSpc>
              <a:buNone/>
              <a:defRPr/>
            </a:pPr>
            <a:endParaRPr lang="en-US" sz="2200" dirty="0" smtClean="0"/>
          </a:p>
          <a:p>
            <a:pPr lvl="1">
              <a:lnSpc>
                <a:spcPct val="90000"/>
              </a:lnSpc>
              <a:defRPr/>
            </a:pPr>
            <a:r>
              <a:rPr lang="en-US" sz="3100" dirty="0" smtClean="0"/>
              <a:t> </a:t>
            </a:r>
            <a:r>
              <a:rPr lang="en-US" sz="4000" dirty="0" smtClean="0"/>
              <a:t>Three residencies lasting 7 days</a:t>
            </a:r>
            <a:endParaRPr lang="en-US" sz="4000" dirty="0"/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  <a:p>
            <a:pPr marL="274320" lvl="1" indent="0" eaLnBrk="1" hangingPunct="1">
              <a:lnSpc>
                <a:spcPct val="90000"/>
              </a:lnSpc>
              <a:buNone/>
              <a:defRPr/>
            </a:pPr>
            <a:endParaRPr lang="en-US" sz="24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Residencies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Residency I</a:t>
            </a:r>
          </a:p>
          <a:p>
            <a:pPr lvl="1"/>
            <a:r>
              <a:rPr lang="en-US" dirty="0" smtClean="0"/>
              <a:t>Policy Process</a:t>
            </a:r>
          </a:p>
          <a:p>
            <a:pPr lvl="1"/>
            <a:r>
              <a:rPr lang="en-US" dirty="0" smtClean="0"/>
              <a:t>Work &amp; Labor Studies</a:t>
            </a:r>
          </a:p>
          <a:p>
            <a:r>
              <a:rPr lang="en-US" dirty="0" smtClean="0"/>
              <a:t>Residency II</a:t>
            </a:r>
          </a:p>
          <a:p>
            <a:pPr lvl="1"/>
            <a:r>
              <a:rPr lang="en-US" dirty="0" smtClean="0"/>
              <a:t>Final Project I</a:t>
            </a:r>
          </a:p>
          <a:p>
            <a:pPr lvl="1"/>
            <a:r>
              <a:rPr lang="en-US" dirty="0" smtClean="0"/>
              <a:t>Additional Class (Elective)</a:t>
            </a:r>
          </a:p>
          <a:p>
            <a:r>
              <a:rPr lang="en-US" dirty="0" smtClean="0"/>
              <a:t>Residency III</a:t>
            </a:r>
          </a:p>
          <a:p>
            <a:pPr lvl="1"/>
            <a:r>
              <a:rPr lang="en-US" dirty="0" smtClean="0"/>
              <a:t>Final Project II</a:t>
            </a:r>
          </a:p>
          <a:p>
            <a:pPr lvl="1"/>
            <a:r>
              <a:rPr lang="en-US" dirty="0" smtClean="0"/>
              <a:t>Additional Class (Elective)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0329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3247</TotalTime>
  <Words>616</Words>
  <Application>Microsoft Office PowerPoint</Application>
  <PresentationFormat>On-screen Show (4:3)</PresentationFormat>
  <Paragraphs>213</Paragraphs>
  <Slides>14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Civic</vt:lpstr>
      <vt:lpstr>PowerPoint Presentation</vt:lpstr>
      <vt:lpstr>PowerPoint Presentation</vt:lpstr>
      <vt:lpstr>Associate Degree in Labor Studies</vt:lpstr>
      <vt:lpstr>Bachelor’s Degree in Labor Studies</vt:lpstr>
      <vt:lpstr>What Counts for Credit?</vt:lpstr>
      <vt:lpstr>Residency Requirements</vt:lpstr>
      <vt:lpstr>Estimated Cost for Required Classes</vt:lpstr>
      <vt:lpstr>Master’s Degree in Work &amp; Labor Policy</vt:lpstr>
      <vt:lpstr>Residencies</vt:lpstr>
      <vt:lpstr>Estimated Cost of Residencies</vt:lpstr>
      <vt:lpstr>Estimated Cost of Masters Degree</vt:lpstr>
      <vt:lpstr>Cost Comparison – Per Semester</vt:lpstr>
      <vt:lpstr>Scholarship/Financial Assistance</vt:lpstr>
      <vt:lpstr>For More Information</vt:lpstr>
    </vt:vector>
  </TitlesOfParts>
  <Company>EDU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Educational Planning</dc:title>
  <dc:creator>Chuck Hodell</dc:creator>
  <cp:lastModifiedBy>Rhonda Rogers</cp:lastModifiedBy>
  <cp:revision>246</cp:revision>
  <cp:lastPrinted>2014-05-09T13:59:56Z</cp:lastPrinted>
  <dcterms:created xsi:type="dcterms:W3CDTF">2005-01-27T15:40:14Z</dcterms:created>
  <dcterms:modified xsi:type="dcterms:W3CDTF">2015-04-24T18:01:44Z</dcterms:modified>
</cp:coreProperties>
</file>