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4" r:id="rId2"/>
    <p:sldId id="265" r:id="rId3"/>
    <p:sldId id="267" r:id="rId4"/>
    <p:sldId id="268" r:id="rId5"/>
    <p:sldId id="269" r:id="rId6"/>
    <p:sldId id="258" r:id="rId7"/>
    <p:sldId id="260" r:id="rId8"/>
    <p:sldId id="259" r:id="rId9"/>
    <p:sldId id="261" r:id="rId10"/>
    <p:sldId id="262" r:id="rId11"/>
    <p:sldId id="26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69897" autoAdjust="0"/>
  </p:normalViewPr>
  <p:slideViewPr>
    <p:cSldViewPr>
      <p:cViewPr varScale="1">
        <p:scale>
          <a:sx n="51" d="100"/>
          <a:sy n="51" d="100"/>
        </p:scale>
        <p:origin x="195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52A5A6-0D64-472A-BEC2-71E40F34E989}" type="datetimeFigureOut">
              <a:rPr lang="en-US" smtClean="0"/>
              <a:t>9/18/2017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2401F8-509B-47A0-BF3B-291F3D8520BF}" type="slidenum">
              <a:rPr lang="en-US" smtClean="0"/>
              <a:t>‹#›</a:t>
            </a:fld>
            <a:endParaRPr lang="en-US"/>
          </a:p>
        </p:txBody>
      </p:sp>
    </p:spTree>
    <p:extLst>
      <p:ext uri="{BB962C8B-B14F-4D97-AF65-F5344CB8AC3E}">
        <p14:creationId xmlns:p14="http://schemas.microsoft.com/office/powerpoint/2010/main" val="776993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31" eaLnBrk="0" hangingPunct="0">
              <a:spcBef>
                <a:spcPct val="30000"/>
              </a:spcBef>
              <a:defRPr sz="1200">
                <a:solidFill>
                  <a:schemeClr val="tx1"/>
                </a:solidFill>
                <a:latin typeface="Arial" charset="0"/>
                <a:cs typeface="Arial" charset="0"/>
              </a:defRPr>
            </a:lvl1pPr>
            <a:lvl2pPr marL="722816" indent="-278006" defTabSz="914331" eaLnBrk="0" hangingPunct="0">
              <a:spcBef>
                <a:spcPct val="30000"/>
              </a:spcBef>
              <a:defRPr sz="1200">
                <a:solidFill>
                  <a:schemeClr val="tx1"/>
                </a:solidFill>
                <a:latin typeface="Arial" charset="0"/>
                <a:cs typeface="Arial" charset="0"/>
              </a:defRPr>
            </a:lvl2pPr>
            <a:lvl3pPr marL="1112025" indent="-222405" defTabSz="914331" eaLnBrk="0" hangingPunct="0">
              <a:spcBef>
                <a:spcPct val="30000"/>
              </a:spcBef>
              <a:defRPr sz="1200">
                <a:solidFill>
                  <a:schemeClr val="tx1"/>
                </a:solidFill>
                <a:latin typeface="Arial" charset="0"/>
                <a:cs typeface="Arial" charset="0"/>
              </a:defRPr>
            </a:lvl3pPr>
            <a:lvl4pPr marL="1556835" indent="-222405" defTabSz="914331" eaLnBrk="0" hangingPunct="0">
              <a:spcBef>
                <a:spcPct val="30000"/>
              </a:spcBef>
              <a:defRPr sz="1200">
                <a:solidFill>
                  <a:schemeClr val="tx1"/>
                </a:solidFill>
                <a:latin typeface="Arial" charset="0"/>
                <a:cs typeface="Arial" charset="0"/>
              </a:defRPr>
            </a:lvl4pPr>
            <a:lvl5pPr marL="2001644" indent="-222405" defTabSz="914331" eaLnBrk="0" hangingPunct="0">
              <a:spcBef>
                <a:spcPct val="30000"/>
              </a:spcBef>
              <a:defRPr sz="1200">
                <a:solidFill>
                  <a:schemeClr val="tx1"/>
                </a:solidFill>
                <a:latin typeface="Arial" charset="0"/>
                <a:cs typeface="Arial" charset="0"/>
              </a:defRPr>
            </a:lvl5pPr>
            <a:lvl6pPr marL="2446454" indent="-222405" defTabSz="914331" eaLnBrk="0" fontAlgn="base" hangingPunct="0">
              <a:spcBef>
                <a:spcPct val="30000"/>
              </a:spcBef>
              <a:spcAft>
                <a:spcPct val="0"/>
              </a:spcAft>
              <a:defRPr sz="1200">
                <a:solidFill>
                  <a:schemeClr val="tx1"/>
                </a:solidFill>
                <a:latin typeface="Arial" charset="0"/>
                <a:cs typeface="Arial" charset="0"/>
              </a:defRPr>
            </a:lvl6pPr>
            <a:lvl7pPr marL="2891264" indent="-222405" defTabSz="914331" eaLnBrk="0" fontAlgn="base" hangingPunct="0">
              <a:spcBef>
                <a:spcPct val="30000"/>
              </a:spcBef>
              <a:spcAft>
                <a:spcPct val="0"/>
              </a:spcAft>
              <a:defRPr sz="1200">
                <a:solidFill>
                  <a:schemeClr val="tx1"/>
                </a:solidFill>
                <a:latin typeface="Arial" charset="0"/>
                <a:cs typeface="Arial" charset="0"/>
              </a:defRPr>
            </a:lvl7pPr>
            <a:lvl8pPr marL="3336074" indent="-222405" defTabSz="914331" eaLnBrk="0" fontAlgn="base" hangingPunct="0">
              <a:spcBef>
                <a:spcPct val="30000"/>
              </a:spcBef>
              <a:spcAft>
                <a:spcPct val="0"/>
              </a:spcAft>
              <a:defRPr sz="1200">
                <a:solidFill>
                  <a:schemeClr val="tx1"/>
                </a:solidFill>
                <a:latin typeface="Arial" charset="0"/>
                <a:cs typeface="Arial" charset="0"/>
              </a:defRPr>
            </a:lvl8pPr>
            <a:lvl9pPr marL="3780884" indent="-222405" defTabSz="914331"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BB761A9F-01C1-475E-8826-CD2A1EBD9057}" type="slidenum">
              <a:rPr lang="en-US" altLang="en-US" smtClean="0"/>
              <a:pPr eaLnBrk="1" hangingPunct="1">
                <a:spcBef>
                  <a:spcPct val="0"/>
                </a:spcBef>
              </a:pPr>
              <a:t>6</a:t>
            </a:fld>
            <a:endParaRPr lang="en-US"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31" eaLnBrk="0" hangingPunct="0">
              <a:spcBef>
                <a:spcPct val="30000"/>
              </a:spcBef>
              <a:defRPr sz="1200">
                <a:solidFill>
                  <a:schemeClr val="tx1"/>
                </a:solidFill>
                <a:latin typeface="Arial" charset="0"/>
                <a:cs typeface="Arial" charset="0"/>
              </a:defRPr>
            </a:lvl1pPr>
            <a:lvl2pPr marL="722816" indent="-278006" defTabSz="914331" eaLnBrk="0" hangingPunct="0">
              <a:spcBef>
                <a:spcPct val="30000"/>
              </a:spcBef>
              <a:defRPr sz="1200">
                <a:solidFill>
                  <a:schemeClr val="tx1"/>
                </a:solidFill>
                <a:latin typeface="Arial" charset="0"/>
                <a:cs typeface="Arial" charset="0"/>
              </a:defRPr>
            </a:lvl2pPr>
            <a:lvl3pPr marL="1112025" indent="-222405" defTabSz="914331" eaLnBrk="0" hangingPunct="0">
              <a:spcBef>
                <a:spcPct val="30000"/>
              </a:spcBef>
              <a:defRPr sz="1200">
                <a:solidFill>
                  <a:schemeClr val="tx1"/>
                </a:solidFill>
                <a:latin typeface="Arial" charset="0"/>
                <a:cs typeface="Arial" charset="0"/>
              </a:defRPr>
            </a:lvl3pPr>
            <a:lvl4pPr marL="1556835" indent="-222405" defTabSz="914331" eaLnBrk="0" hangingPunct="0">
              <a:spcBef>
                <a:spcPct val="30000"/>
              </a:spcBef>
              <a:defRPr sz="1200">
                <a:solidFill>
                  <a:schemeClr val="tx1"/>
                </a:solidFill>
                <a:latin typeface="Arial" charset="0"/>
                <a:cs typeface="Arial" charset="0"/>
              </a:defRPr>
            </a:lvl4pPr>
            <a:lvl5pPr marL="2001644" indent="-222405" defTabSz="914331" eaLnBrk="0" hangingPunct="0">
              <a:spcBef>
                <a:spcPct val="30000"/>
              </a:spcBef>
              <a:defRPr sz="1200">
                <a:solidFill>
                  <a:schemeClr val="tx1"/>
                </a:solidFill>
                <a:latin typeface="Arial" charset="0"/>
                <a:cs typeface="Arial" charset="0"/>
              </a:defRPr>
            </a:lvl5pPr>
            <a:lvl6pPr marL="2446454" indent="-222405" defTabSz="914331" eaLnBrk="0" fontAlgn="base" hangingPunct="0">
              <a:spcBef>
                <a:spcPct val="30000"/>
              </a:spcBef>
              <a:spcAft>
                <a:spcPct val="0"/>
              </a:spcAft>
              <a:defRPr sz="1200">
                <a:solidFill>
                  <a:schemeClr val="tx1"/>
                </a:solidFill>
                <a:latin typeface="Arial" charset="0"/>
                <a:cs typeface="Arial" charset="0"/>
              </a:defRPr>
            </a:lvl6pPr>
            <a:lvl7pPr marL="2891264" indent="-222405" defTabSz="914331" eaLnBrk="0" fontAlgn="base" hangingPunct="0">
              <a:spcBef>
                <a:spcPct val="30000"/>
              </a:spcBef>
              <a:spcAft>
                <a:spcPct val="0"/>
              </a:spcAft>
              <a:defRPr sz="1200">
                <a:solidFill>
                  <a:schemeClr val="tx1"/>
                </a:solidFill>
                <a:latin typeface="Arial" charset="0"/>
                <a:cs typeface="Arial" charset="0"/>
              </a:defRPr>
            </a:lvl7pPr>
            <a:lvl8pPr marL="3336074" indent="-222405" defTabSz="914331" eaLnBrk="0" fontAlgn="base" hangingPunct="0">
              <a:spcBef>
                <a:spcPct val="30000"/>
              </a:spcBef>
              <a:spcAft>
                <a:spcPct val="0"/>
              </a:spcAft>
              <a:defRPr sz="1200">
                <a:solidFill>
                  <a:schemeClr val="tx1"/>
                </a:solidFill>
                <a:latin typeface="Arial" charset="0"/>
                <a:cs typeface="Arial" charset="0"/>
              </a:defRPr>
            </a:lvl8pPr>
            <a:lvl9pPr marL="3780884" indent="-222405" defTabSz="914331"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958F5079-CD45-4F2D-95ED-B7FA86CCDD67}" type="slidenum">
              <a:rPr lang="en-US" altLang="en-US" smtClean="0"/>
              <a:pPr eaLnBrk="1" hangingPunct="1">
                <a:spcBef>
                  <a:spcPct val="0"/>
                </a:spcBef>
              </a:pPr>
              <a:t>7</a:t>
            </a:fld>
            <a:endParaRPr lang="en-US" altLang="en-US"/>
          </a:p>
        </p:txBody>
      </p:sp>
      <p:sp>
        <p:nvSpPr>
          <p:cNvPr id="39939" name="Rectangle 2"/>
          <p:cNvSpPr>
            <a:spLocks noGrp="1" noRot="1" noChangeAspect="1" noChangeArrowheads="1" noTextEdit="1"/>
          </p:cNvSpPr>
          <p:nvPr>
            <p:ph type="sldImg"/>
          </p:nvPr>
        </p:nvSpPr>
        <p:spPr>
          <a:xfrm>
            <a:off x="1146175" y="685800"/>
            <a:ext cx="4567238" cy="3427413"/>
          </a:xfrm>
          <a:ln w="12700" cap="flat"/>
        </p:spPr>
      </p:sp>
      <p:sp>
        <p:nvSpPr>
          <p:cNvPr id="39940" name="Rectangle 3"/>
          <p:cNvSpPr>
            <a:spLocks noGrp="1" noChangeArrowheads="1"/>
          </p:cNvSpPr>
          <p:nvPr>
            <p:ph type="body" idx="1"/>
          </p:nvPr>
        </p:nvSpPr>
        <p:spPr>
          <a:xfrm>
            <a:off x="913785" y="4342703"/>
            <a:ext cx="5030431" cy="41149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84" tIns="45893" rIns="91784" bIns="45893"/>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31" eaLnBrk="0" hangingPunct="0">
              <a:spcBef>
                <a:spcPct val="30000"/>
              </a:spcBef>
              <a:defRPr sz="1200">
                <a:solidFill>
                  <a:schemeClr val="tx1"/>
                </a:solidFill>
                <a:latin typeface="Arial" charset="0"/>
                <a:cs typeface="Arial" charset="0"/>
              </a:defRPr>
            </a:lvl1pPr>
            <a:lvl2pPr marL="722816" indent="-278006" defTabSz="914331" eaLnBrk="0" hangingPunct="0">
              <a:spcBef>
                <a:spcPct val="30000"/>
              </a:spcBef>
              <a:defRPr sz="1200">
                <a:solidFill>
                  <a:schemeClr val="tx1"/>
                </a:solidFill>
                <a:latin typeface="Arial" charset="0"/>
                <a:cs typeface="Arial" charset="0"/>
              </a:defRPr>
            </a:lvl2pPr>
            <a:lvl3pPr marL="1112025" indent="-222405" defTabSz="914331" eaLnBrk="0" hangingPunct="0">
              <a:spcBef>
                <a:spcPct val="30000"/>
              </a:spcBef>
              <a:defRPr sz="1200">
                <a:solidFill>
                  <a:schemeClr val="tx1"/>
                </a:solidFill>
                <a:latin typeface="Arial" charset="0"/>
                <a:cs typeface="Arial" charset="0"/>
              </a:defRPr>
            </a:lvl3pPr>
            <a:lvl4pPr marL="1556835" indent="-222405" defTabSz="914331" eaLnBrk="0" hangingPunct="0">
              <a:spcBef>
                <a:spcPct val="30000"/>
              </a:spcBef>
              <a:defRPr sz="1200">
                <a:solidFill>
                  <a:schemeClr val="tx1"/>
                </a:solidFill>
                <a:latin typeface="Arial" charset="0"/>
                <a:cs typeface="Arial" charset="0"/>
              </a:defRPr>
            </a:lvl4pPr>
            <a:lvl5pPr marL="2001644" indent="-222405" defTabSz="914331" eaLnBrk="0" hangingPunct="0">
              <a:spcBef>
                <a:spcPct val="30000"/>
              </a:spcBef>
              <a:defRPr sz="1200">
                <a:solidFill>
                  <a:schemeClr val="tx1"/>
                </a:solidFill>
                <a:latin typeface="Arial" charset="0"/>
                <a:cs typeface="Arial" charset="0"/>
              </a:defRPr>
            </a:lvl5pPr>
            <a:lvl6pPr marL="2446454" indent="-222405" defTabSz="914331" eaLnBrk="0" fontAlgn="base" hangingPunct="0">
              <a:spcBef>
                <a:spcPct val="30000"/>
              </a:spcBef>
              <a:spcAft>
                <a:spcPct val="0"/>
              </a:spcAft>
              <a:defRPr sz="1200">
                <a:solidFill>
                  <a:schemeClr val="tx1"/>
                </a:solidFill>
                <a:latin typeface="Arial" charset="0"/>
                <a:cs typeface="Arial" charset="0"/>
              </a:defRPr>
            </a:lvl6pPr>
            <a:lvl7pPr marL="2891264" indent="-222405" defTabSz="914331" eaLnBrk="0" fontAlgn="base" hangingPunct="0">
              <a:spcBef>
                <a:spcPct val="30000"/>
              </a:spcBef>
              <a:spcAft>
                <a:spcPct val="0"/>
              </a:spcAft>
              <a:defRPr sz="1200">
                <a:solidFill>
                  <a:schemeClr val="tx1"/>
                </a:solidFill>
                <a:latin typeface="Arial" charset="0"/>
                <a:cs typeface="Arial" charset="0"/>
              </a:defRPr>
            </a:lvl7pPr>
            <a:lvl8pPr marL="3336074" indent="-222405" defTabSz="914331" eaLnBrk="0" fontAlgn="base" hangingPunct="0">
              <a:spcBef>
                <a:spcPct val="30000"/>
              </a:spcBef>
              <a:spcAft>
                <a:spcPct val="0"/>
              </a:spcAft>
              <a:defRPr sz="1200">
                <a:solidFill>
                  <a:schemeClr val="tx1"/>
                </a:solidFill>
                <a:latin typeface="Arial" charset="0"/>
                <a:cs typeface="Arial" charset="0"/>
              </a:defRPr>
            </a:lvl8pPr>
            <a:lvl9pPr marL="3780884" indent="-222405" defTabSz="914331"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E0523FC3-DF79-4CE4-910D-768BF7CA8179}" type="slidenum">
              <a:rPr lang="en-US" altLang="en-US" smtClean="0"/>
              <a:pPr eaLnBrk="1" hangingPunct="1">
                <a:spcBef>
                  <a:spcPct val="0"/>
                </a:spcBef>
              </a:pPr>
              <a:t>8</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3521133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409254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1630142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4254312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403837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820966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3147790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17524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3408877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1139708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66DDB7-5AD2-4352-95AB-36A650F92263}" type="slidenum">
              <a:rPr lang="en-US" smtClean="0"/>
              <a:t>‹#›</a:t>
            </a:fld>
            <a:endParaRPr lang="en-US"/>
          </a:p>
        </p:txBody>
      </p:sp>
    </p:spTree>
    <p:extLst>
      <p:ext uri="{BB962C8B-B14F-4D97-AF65-F5344CB8AC3E}">
        <p14:creationId xmlns:p14="http://schemas.microsoft.com/office/powerpoint/2010/main" val="2665128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3838" y="187325"/>
            <a:ext cx="6624637" cy="455613"/>
          </a:xfrm>
        </p:spPr>
        <p:txBody>
          <a:bodyPr/>
          <a:lstStyle/>
          <a:p>
            <a:r>
              <a:rPr lang="en-US"/>
              <a:t>Click to edit Master title style</a:t>
            </a:r>
          </a:p>
        </p:txBody>
      </p:sp>
      <p:sp>
        <p:nvSpPr>
          <p:cNvPr id="3" name="Text Placeholder 2"/>
          <p:cNvSpPr>
            <a:spLocks noGrp="1"/>
          </p:cNvSpPr>
          <p:nvPr>
            <p:ph type="body" sz="half" idx="1"/>
          </p:nvPr>
        </p:nvSpPr>
        <p:spPr>
          <a:xfrm>
            <a:off x="381000" y="1995488"/>
            <a:ext cx="3752850" cy="177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286250" y="1995488"/>
            <a:ext cx="3754438" cy="177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sldNum" sz="quarter" idx="10"/>
          </p:nvPr>
        </p:nvSpPr>
        <p:spPr>
          <a:ln/>
        </p:spPr>
        <p:txBody>
          <a:bodyPr/>
          <a:lstStyle>
            <a:lvl1pPr>
              <a:defRPr/>
            </a:lvl1pPr>
          </a:lstStyle>
          <a:p>
            <a:pPr>
              <a:defRPr/>
            </a:pPr>
            <a:fld id="{BA149280-B046-4A17-B9C3-2769576B9712}" type="slidenum">
              <a:rPr lang="en-US"/>
              <a:pPr>
                <a:defRPr/>
              </a:pPr>
              <a:t>‹#›</a:t>
            </a:fld>
            <a:endParaRPr lang="en-US"/>
          </a:p>
        </p:txBody>
      </p:sp>
    </p:spTree>
    <p:extLst>
      <p:ext uri="{BB962C8B-B14F-4D97-AF65-F5344CB8AC3E}">
        <p14:creationId xmlns:p14="http://schemas.microsoft.com/office/powerpoint/2010/main" val="288045229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23838" y="187325"/>
            <a:ext cx="6624637" cy="455613"/>
          </a:xfrm>
        </p:spPr>
        <p:txBody>
          <a:bodyPr/>
          <a:lstStyle/>
          <a:p>
            <a:r>
              <a:rPr lang="en-US"/>
              <a:t>Click to edit Master title style</a:t>
            </a:r>
          </a:p>
        </p:txBody>
      </p:sp>
      <p:sp>
        <p:nvSpPr>
          <p:cNvPr id="3" name="Content Placeholder 2"/>
          <p:cNvSpPr>
            <a:spLocks noGrp="1"/>
          </p:cNvSpPr>
          <p:nvPr>
            <p:ph sz="quarter" idx="1"/>
          </p:nvPr>
        </p:nvSpPr>
        <p:spPr>
          <a:xfrm>
            <a:off x="381000" y="1995488"/>
            <a:ext cx="3752850" cy="81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286250" y="1995488"/>
            <a:ext cx="3754438" cy="81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381000" y="2959100"/>
            <a:ext cx="3752850" cy="81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286250" y="2959100"/>
            <a:ext cx="3754438" cy="81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sldNum" sz="quarter" idx="10"/>
          </p:nvPr>
        </p:nvSpPr>
        <p:spPr>
          <a:ln/>
        </p:spPr>
        <p:txBody>
          <a:bodyPr/>
          <a:lstStyle>
            <a:lvl1pPr>
              <a:defRPr/>
            </a:lvl1pPr>
          </a:lstStyle>
          <a:p>
            <a:pPr>
              <a:defRPr/>
            </a:pPr>
            <a:fld id="{A23BDF0D-89EF-436D-B34A-729B7312E4C2}" type="slidenum">
              <a:rPr lang="en-US"/>
              <a:pPr>
                <a:defRPr/>
              </a:pPr>
              <a:t>‹#›</a:t>
            </a:fld>
            <a:endParaRPr lang="en-US"/>
          </a:p>
        </p:txBody>
      </p:sp>
    </p:spTree>
    <p:extLst>
      <p:ext uri="{BB962C8B-B14F-4D97-AF65-F5344CB8AC3E}">
        <p14:creationId xmlns:p14="http://schemas.microsoft.com/office/powerpoint/2010/main" val="188191745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66DDB7-5AD2-4352-95AB-36A650F92263}" type="slidenum">
              <a:rPr lang="en-US" smtClean="0"/>
              <a:t>‹#›</a:t>
            </a:fld>
            <a:endParaRPr lang="en-US"/>
          </a:p>
        </p:txBody>
      </p:sp>
    </p:spTree>
    <p:extLst>
      <p:ext uri="{BB962C8B-B14F-4D97-AF65-F5344CB8AC3E}">
        <p14:creationId xmlns:p14="http://schemas.microsoft.com/office/powerpoint/2010/main" val="177172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opentextbc.ca/teachinginadigitalage/chapter/11-12-building-a-strong-foundation/"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D42E7-2761-4B0B-A5CD-D9CD00AF78B6}"/>
              </a:ext>
            </a:extLst>
          </p:cNvPr>
          <p:cNvSpPr>
            <a:spLocks noGrp="1"/>
          </p:cNvSpPr>
          <p:nvPr>
            <p:ph type="ctrTitle"/>
          </p:nvPr>
        </p:nvSpPr>
        <p:spPr>
          <a:xfrm>
            <a:off x="685800" y="1752601"/>
            <a:ext cx="7772400" cy="1600199"/>
          </a:xfrm>
        </p:spPr>
        <p:txBody>
          <a:bodyPr/>
          <a:lstStyle/>
          <a:p>
            <a:r>
              <a:rPr lang="en-US" dirty="0"/>
              <a:t>AVOID THE IMPASSES PANEL &amp; GET A DEAL WITH FMCS!</a:t>
            </a:r>
          </a:p>
        </p:txBody>
      </p:sp>
      <p:sp>
        <p:nvSpPr>
          <p:cNvPr id="3" name="Subtitle 2">
            <a:extLst>
              <a:ext uri="{FF2B5EF4-FFF2-40B4-BE49-F238E27FC236}">
                <a16:creationId xmlns:a16="http://schemas.microsoft.com/office/drawing/2014/main" id="{97ADEEE9-5DE7-48C7-B91A-F3A252D66E69}"/>
              </a:ext>
            </a:extLst>
          </p:cNvPr>
          <p:cNvSpPr>
            <a:spLocks noGrp="1"/>
          </p:cNvSpPr>
          <p:nvPr>
            <p:ph type="subTitle" idx="1"/>
          </p:nvPr>
        </p:nvSpPr>
        <p:spPr>
          <a:xfrm>
            <a:off x="1371600" y="3581400"/>
            <a:ext cx="6400800" cy="1752600"/>
          </a:xfrm>
        </p:spPr>
        <p:txBody>
          <a:bodyPr/>
          <a:lstStyle/>
          <a:p>
            <a:r>
              <a:rPr lang="en-US" dirty="0"/>
              <a:t>The Role of FMCS in Federal Sector Bargaining and How to Make Mediation Work for You</a:t>
            </a:r>
          </a:p>
        </p:txBody>
      </p:sp>
      <p:sp>
        <p:nvSpPr>
          <p:cNvPr id="4" name="TextBox 3">
            <a:extLst>
              <a:ext uri="{FF2B5EF4-FFF2-40B4-BE49-F238E27FC236}">
                <a16:creationId xmlns:a16="http://schemas.microsoft.com/office/drawing/2014/main" id="{C1C863B7-4465-42DA-81EA-5ED73759226E}"/>
              </a:ext>
            </a:extLst>
          </p:cNvPr>
          <p:cNvSpPr txBox="1"/>
          <p:nvPr/>
        </p:nvSpPr>
        <p:spPr>
          <a:xfrm>
            <a:off x="838200" y="5943600"/>
            <a:ext cx="2108269" cy="646331"/>
          </a:xfrm>
          <a:prstGeom prst="rect">
            <a:avLst/>
          </a:prstGeom>
          <a:noFill/>
        </p:spPr>
        <p:txBody>
          <a:bodyPr wrap="none" rtlCol="0">
            <a:spAutoFit/>
          </a:bodyPr>
          <a:lstStyle/>
          <a:p>
            <a:r>
              <a:rPr lang="en-US" dirty="0"/>
              <a:t>Richard Giacolone</a:t>
            </a:r>
          </a:p>
          <a:p>
            <a:r>
              <a:rPr lang="en-US" dirty="0"/>
              <a:t>FMCS Commissioner</a:t>
            </a:r>
          </a:p>
        </p:txBody>
      </p:sp>
      <p:sp>
        <p:nvSpPr>
          <p:cNvPr id="5" name="TextBox 4">
            <a:extLst>
              <a:ext uri="{FF2B5EF4-FFF2-40B4-BE49-F238E27FC236}">
                <a16:creationId xmlns:a16="http://schemas.microsoft.com/office/drawing/2014/main" id="{CFFEDBD6-71B8-4A4A-9995-418467FFF589}"/>
              </a:ext>
            </a:extLst>
          </p:cNvPr>
          <p:cNvSpPr txBox="1"/>
          <p:nvPr/>
        </p:nvSpPr>
        <p:spPr>
          <a:xfrm>
            <a:off x="6096000" y="5943600"/>
            <a:ext cx="45719" cy="646331"/>
          </a:xfrm>
          <a:prstGeom prst="rect">
            <a:avLst/>
          </a:prstGeom>
          <a:noFill/>
        </p:spPr>
        <p:txBody>
          <a:bodyPr wrap="square" rtlCol="0">
            <a:spAutoFit/>
          </a:bodyPr>
          <a:lstStyle/>
          <a:p>
            <a:endParaRPr lang="en-US" dirty="0"/>
          </a:p>
          <a:p>
            <a:endParaRPr lang="en-US" dirty="0"/>
          </a:p>
        </p:txBody>
      </p:sp>
      <p:sp>
        <p:nvSpPr>
          <p:cNvPr id="6" name="TextBox 5">
            <a:extLst>
              <a:ext uri="{FF2B5EF4-FFF2-40B4-BE49-F238E27FC236}">
                <a16:creationId xmlns:a16="http://schemas.microsoft.com/office/drawing/2014/main" id="{70657A00-0D78-4F72-80FC-7E58D2849E39}"/>
              </a:ext>
            </a:extLst>
          </p:cNvPr>
          <p:cNvSpPr txBox="1"/>
          <p:nvPr/>
        </p:nvSpPr>
        <p:spPr>
          <a:xfrm>
            <a:off x="5638800" y="5791200"/>
            <a:ext cx="2957989" cy="923330"/>
          </a:xfrm>
          <a:prstGeom prst="rect">
            <a:avLst/>
          </a:prstGeom>
          <a:noFill/>
        </p:spPr>
        <p:txBody>
          <a:bodyPr wrap="none" rtlCol="0">
            <a:spAutoFit/>
          </a:bodyPr>
          <a:lstStyle/>
          <a:p>
            <a:r>
              <a:rPr lang="en-US" dirty="0"/>
              <a:t>Allison Beck</a:t>
            </a:r>
          </a:p>
          <a:p>
            <a:r>
              <a:rPr lang="en-US" dirty="0"/>
              <a:t>Former Director, FMCS</a:t>
            </a:r>
          </a:p>
          <a:p>
            <a:r>
              <a:rPr lang="en-US" dirty="0"/>
              <a:t>Former General Counsel, IAM</a:t>
            </a:r>
          </a:p>
        </p:txBody>
      </p:sp>
      <p:sp>
        <p:nvSpPr>
          <p:cNvPr id="7" name="Slide Number Placeholder 6">
            <a:extLst>
              <a:ext uri="{FF2B5EF4-FFF2-40B4-BE49-F238E27FC236}">
                <a16:creationId xmlns:a16="http://schemas.microsoft.com/office/drawing/2014/main" id="{2FD62400-3611-437E-99B9-DB009A0FD66F}"/>
              </a:ext>
            </a:extLst>
          </p:cNvPr>
          <p:cNvSpPr>
            <a:spLocks noGrp="1"/>
          </p:cNvSpPr>
          <p:nvPr>
            <p:ph type="sldNum" sz="quarter" idx="12"/>
          </p:nvPr>
        </p:nvSpPr>
        <p:spPr/>
        <p:txBody>
          <a:bodyPr/>
          <a:lstStyle/>
          <a:p>
            <a:fld id="{FD66DDB7-5AD2-4352-95AB-36A650F92263}" type="slidenum">
              <a:rPr lang="en-US" smtClean="0"/>
              <a:t>1</a:t>
            </a:fld>
            <a:endParaRPr lang="en-US"/>
          </a:p>
        </p:txBody>
      </p:sp>
    </p:spTree>
    <p:extLst>
      <p:ext uri="{BB962C8B-B14F-4D97-AF65-F5344CB8AC3E}">
        <p14:creationId xmlns:p14="http://schemas.microsoft.com/office/powerpoint/2010/main" val="19961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7ECA1A-CFDD-4998-8B71-5ED3A9A16186}"/>
              </a:ext>
            </a:extLst>
          </p:cNvPr>
          <p:cNvSpPr txBox="1"/>
          <p:nvPr/>
        </p:nvSpPr>
        <p:spPr>
          <a:xfrm>
            <a:off x="609600" y="1295400"/>
            <a:ext cx="8624983" cy="4154984"/>
          </a:xfrm>
          <a:prstGeom prst="rect">
            <a:avLst/>
          </a:prstGeom>
          <a:noFill/>
        </p:spPr>
        <p:txBody>
          <a:bodyPr wrap="square" rtlCol="0">
            <a:spAutoFit/>
          </a:bodyPr>
          <a:lstStyle/>
          <a:p>
            <a:r>
              <a:rPr lang="en-US" sz="2800" dirty="0"/>
              <a:t>		</a:t>
            </a:r>
            <a:r>
              <a:rPr lang="en-US" sz="4000" dirty="0"/>
              <a:t>TODAY’S TAKEAWAYS</a:t>
            </a:r>
          </a:p>
          <a:p>
            <a:endParaRPr lang="en-US" sz="2800" dirty="0"/>
          </a:p>
          <a:p>
            <a:pPr marL="457200" indent="-457200">
              <a:buFont typeface="Wingdings" panose="05000000000000000000" pitchFamily="2" charset="2"/>
              <a:buChar char="q"/>
            </a:pPr>
            <a:r>
              <a:rPr lang="en-US" sz="2800" dirty="0"/>
              <a:t>FMCS ROLE IN US LABOR RELATIONS </a:t>
            </a:r>
          </a:p>
          <a:p>
            <a:endParaRPr lang="en-US" sz="2800" dirty="0"/>
          </a:p>
          <a:p>
            <a:pPr marL="457200" indent="-457200">
              <a:buFont typeface="Wingdings" panose="05000000000000000000" pitchFamily="2" charset="2"/>
              <a:buChar char="q"/>
            </a:pPr>
            <a:r>
              <a:rPr lang="en-US" sz="2800" dirty="0"/>
              <a:t>FMCS ROLE IN FEDERAL SECTOR BARGAINING</a:t>
            </a:r>
          </a:p>
          <a:p>
            <a:pPr marL="457200" indent="-457200">
              <a:buFont typeface="Wingdings" panose="05000000000000000000" pitchFamily="2" charset="2"/>
              <a:buChar char="q"/>
            </a:pPr>
            <a:endParaRPr lang="en-US" sz="2800" dirty="0"/>
          </a:p>
          <a:p>
            <a:pPr marL="457200" indent="-457200">
              <a:buFont typeface="Wingdings" panose="05000000000000000000" pitchFamily="2" charset="2"/>
              <a:buChar char="q"/>
            </a:pPr>
            <a:r>
              <a:rPr lang="en-US" sz="2800" dirty="0"/>
              <a:t>FMCS ENHANCED SERVICES TO FEDERAL SECTOR</a:t>
            </a:r>
          </a:p>
          <a:p>
            <a:pPr marL="457200" indent="-457200">
              <a:buFont typeface="Wingdings" panose="05000000000000000000" pitchFamily="2" charset="2"/>
              <a:buChar char="q"/>
            </a:pPr>
            <a:endParaRPr lang="en-US" sz="2800" dirty="0"/>
          </a:p>
          <a:p>
            <a:pPr marL="457200" indent="-457200">
              <a:buFont typeface="Wingdings" panose="05000000000000000000" pitchFamily="2" charset="2"/>
              <a:buChar char="q"/>
            </a:pPr>
            <a:r>
              <a:rPr lang="en-US" sz="2800" dirty="0"/>
              <a:t>MEDIATION – NOW MORE THAN EVER!</a:t>
            </a:r>
          </a:p>
        </p:txBody>
      </p:sp>
      <p:sp>
        <p:nvSpPr>
          <p:cNvPr id="3" name="Slide Number Placeholder 2">
            <a:extLst>
              <a:ext uri="{FF2B5EF4-FFF2-40B4-BE49-F238E27FC236}">
                <a16:creationId xmlns:a16="http://schemas.microsoft.com/office/drawing/2014/main" id="{67B402B4-F1BF-4C70-B27F-E03A0B4E9E33}"/>
              </a:ext>
            </a:extLst>
          </p:cNvPr>
          <p:cNvSpPr>
            <a:spLocks noGrp="1"/>
          </p:cNvSpPr>
          <p:nvPr>
            <p:ph type="sldNum" sz="quarter" idx="12"/>
          </p:nvPr>
        </p:nvSpPr>
        <p:spPr/>
        <p:txBody>
          <a:bodyPr/>
          <a:lstStyle/>
          <a:p>
            <a:fld id="{FD66DDB7-5AD2-4352-95AB-36A650F92263}" type="slidenum">
              <a:rPr lang="en-US" smtClean="0"/>
              <a:t>2</a:t>
            </a:fld>
            <a:endParaRPr lang="en-US"/>
          </a:p>
        </p:txBody>
      </p:sp>
    </p:spTree>
    <p:extLst>
      <p:ext uri="{BB962C8B-B14F-4D97-AF65-F5344CB8AC3E}">
        <p14:creationId xmlns:p14="http://schemas.microsoft.com/office/powerpoint/2010/main" val="3914000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E35F4-376A-44E4-A0C8-6D69877AAD59}"/>
              </a:ext>
            </a:extLst>
          </p:cNvPr>
          <p:cNvSpPr>
            <a:spLocks noGrp="1"/>
          </p:cNvSpPr>
          <p:nvPr>
            <p:ph type="title"/>
          </p:nvPr>
        </p:nvSpPr>
        <p:spPr>
          <a:xfrm>
            <a:off x="457200" y="152400"/>
            <a:ext cx="8229600" cy="1066800"/>
          </a:xfrm>
        </p:spPr>
        <p:txBody>
          <a:bodyPr/>
          <a:lstStyle/>
          <a:p>
            <a:r>
              <a:rPr lang="en-US" dirty="0"/>
              <a:t>FMCS</a:t>
            </a:r>
          </a:p>
        </p:txBody>
      </p:sp>
      <p:sp>
        <p:nvSpPr>
          <p:cNvPr id="4" name="TextBox 3">
            <a:extLst>
              <a:ext uri="{FF2B5EF4-FFF2-40B4-BE49-F238E27FC236}">
                <a16:creationId xmlns:a16="http://schemas.microsoft.com/office/drawing/2014/main" id="{58A570A0-DC35-4061-A023-4D0752FEC5CC}"/>
              </a:ext>
            </a:extLst>
          </p:cNvPr>
          <p:cNvSpPr txBox="1"/>
          <p:nvPr/>
        </p:nvSpPr>
        <p:spPr>
          <a:xfrm>
            <a:off x="1524000" y="1524000"/>
            <a:ext cx="6324600" cy="4524315"/>
          </a:xfrm>
          <a:prstGeom prst="rect">
            <a:avLst/>
          </a:prstGeom>
          <a:noFill/>
        </p:spPr>
        <p:txBody>
          <a:bodyPr wrap="square" rtlCol="0">
            <a:spAutoFit/>
          </a:bodyPr>
          <a:lstStyle/>
          <a:p>
            <a:r>
              <a:rPr lang="en-US" sz="2400" dirty="0"/>
              <a:t>It shall be the duty of the Service, in order to </a:t>
            </a:r>
            <a:r>
              <a:rPr lang="en-US" sz="2400" dirty="0">
                <a:solidFill>
                  <a:srgbClr val="0070C0"/>
                </a:solidFill>
              </a:rPr>
              <a:t>prevent</a:t>
            </a:r>
            <a:r>
              <a:rPr lang="en-US" sz="2400" dirty="0"/>
              <a:t> or minimize interruptions of the free flow of commerce growing out of labor disputes, to assist parties to labor disputes … to settle such disputes through conciliation and mediation</a:t>
            </a:r>
          </a:p>
          <a:p>
            <a:pPr marL="342900" indent="-342900">
              <a:buFont typeface="Arial" panose="020B0604020202020204" pitchFamily="34" charset="0"/>
              <a:buChar char="•"/>
            </a:pPr>
            <a:endParaRPr lang="en-US" sz="2400" dirty="0"/>
          </a:p>
          <a:p>
            <a:pPr marL="800100" lvl="1" indent="-342900">
              <a:buFont typeface="Arial" panose="020B0604020202020204" pitchFamily="34" charset="0"/>
              <a:buChar char="•"/>
            </a:pPr>
            <a:r>
              <a:rPr lang="en-US" sz="2400" dirty="0"/>
              <a:t>Independent agency</a:t>
            </a:r>
          </a:p>
          <a:p>
            <a:pPr marL="800100" lvl="1" indent="-342900">
              <a:buFont typeface="Arial" panose="020B0604020202020204" pitchFamily="34" charset="0"/>
              <a:buChar char="•"/>
            </a:pPr>
            <a:r>
              <a:rPr lang="en-US" sz="2400" dirty="0"/>
              <a:t>No regulatory role</a:t>
            </a:r>
          </a:p>
          <a:p>
            <a:pPr marL="800100" lvl="1" indent="-342900">
              <a:buFont typeface="Arial" panose="020B0604020202020204" pitchFamily="34" charset="0"/>
              <a:buChar char="•"/>
            </a:pPr>
            <a:r>
              <a:rPr lang="en-US" sz="2400" dirty="0"/>
              <a:t>No enforcement authority</a:t>
            </a:r>
          </a:p>
          <a:p>
            <a:pPr marL="800100" lvl="1" indent="-342900">
              <a:buFont typeface="Arial" panose="020B0604020202020204" pitchFamily="34" charset="0"/>
              <a:buChar char="•"/>
            </a:pPr>
            <a:r>
              <a:rPr lang="en-US" sz="2400" dirty="0"/>
              <a:t>Prevent disputes</a:t>
            </a:r>
          </a:p>
          <a:p>
            <a:pPr marL="800100" lvl="1" indent="-342900">
              <a:buFont typeface="Arial" panose="020B0604020202020204" pitchFamily="34" charset="0"/>
              <a:buChar char="•"/>
            </a:pPr>
            <a:r>
              <a:rPr lang="en-US" sz="2400" dirty="0"/>
              <a:t>By improving LM relationships</a:t>
            </a:r>
          </a:p>
          <a:p>
            <a:pPr marL="800100" lvl="1" indent="-342900">
              <a:buFont typeface="Arial" panose="020B0604020202020204" pitchFamily="34" charset="0"/>
              <a:buChar char="•"/>
            </a:pPr>
            <a:endParaRPr lang="en-US" sz="2400" dirty="0"/>
          </a:p>
        </p:txBody>
      </p:sp>
      <p:sp>
        <p:nvSpPr>
          <p:cNvPr id="5" name="Slide Number Placeholder 4">
            <a:extLst>
              <a:ext uri="{FF2B5EF4-FFF2-40B4-BE49-F238E27FC236}">
                <a16:creationId xmlns:a16="http://schemas.microsoft.com/office/drawing/2014/main" id="{10B3C665-D8D3-4DD9-B5D1-E74806EB2CA6}"/>
              </a:ext>
            </a:extLst>
          </p:cNvPr>
          <p:cNvSpPr>
            <a:spLocks noGrp="1"/>
          </p:cNvSpPr>
          <p:nvPr>
            <p:ph type="sldNum" sz="quarter" idx="12"/>
          </p:nvPr>
        </p:nvSpPr>
        <p:spPr/>
        <p:txBody>
          <a:bodyPr/>
          <a:lstStyle/>
          <a:p>
            <a:fld id="{FD66DDB7-5AD2-4352-95AB-36A650F92263}" type="slidenum">
              <a:rPr lang="en-US" smtClean="0"/>
              <a:t>3</a:t>
            </a:fld>
            <a:endParaRPr lang="en-US"/>
          </a:p>
        </p:txBody>
      </p:sp>
    </p:spTree>
    <p:extLst>
      <p:ext uri="{BB962C8B-B14F-4D97-AF65-F5344CB8AC3E}">
        <p14:creationId xmlns:p14="http://schemas.microsoft.com/office/powerpoint/2010/main" val="2066866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68D2-7BD3-43E6-AFB3-F7A51CD03D99}"/>
              </a:ext>
            </a:extLst>
          </p:cNvPr>
          <p:cNvSpPr>
            <a:spLocks noGrp="1"/>
          </p:cNvSpPr>
          <p:nvPr>
            <p:ph type="title"/>
          </p:nvPr>
        </p:nvSpPr>
        <p:spPr/>
        <p:txBody>
          <a:bodyPr>
            <a:normAutofit fontScale="90000"/>
          </a:bodyPr>
          <a:lstStyle/>
          <a:p>
            <a:r>
              <a:rPr lang="en-US" dirty="0"/>
              <a:t>FMCS ROLE IN FEDERAL SECTOR BARGAINING SCHEME</a:t>
            </a:r>
          </a:p>
        </p:txBody>
      </p:sp>
      <p:sp>
        <p:nvSpPr>
          <p:cNvPr id="3" name="Rectangle 2">
            <a:extLst>
              <a:ext uri="{FF2B5EF4-FFF2-40B4-BE49-F238E27FC236}">
                <a16:creationId xmlns:a16="http://schemas.microsoft.com/office/drawing/2014/main" id="{7F210E9B-98F5-4F43-95A2-F854D8658E6B}"/>
              </a:ext>
            </a:extLst>
          </p:cNvPr>
          <p:cNvSpPr/>
          <p:nvPr/>
        </p:nvSpPr>
        <p:spPr>
          <a:xfrm>
            <a:off x="1752600" y="1905000"/>
            <a:ext cx="6172200" cy="3816429"/>
          </a:xfrm>
          <a:prstGeom prst="rect">
            <a:avLst/>
          </a:prstGeom>
        </p:spPr>
        <p:txBody>
          <a:bodyPr wrap="square">
            <a:spAutoFit/>
          </a:bodyPr>
          <a:lstStyle/>
          <a:p>
            <a:pPr marL="285750" indent="-285750">
              <a:buFont typeface="Arial" panose="020B0604020202020204" pitchFamily="34" charset="0"/>
              <a:buChar char="•"/>
            </a:pPr>
            <a:r>
              <a:rPr lang="en-US" sz="2200" dirty="0"/>
              <a:t>Executive Order 10988</a:t>
            </a:r>
          </a:p>
          <a:p>
            <a:endParaRPr lang="en-US" sz="2200" dirty="0"/>
          </a:p>
          <a:p>
            <a:pPr marL="285750" indent="-285750">
              <a:buFont typeface="Arial" panose="020B0604020202020204" pitchFamily="34" charset="0"/>
              <a:buChar char="•"/>
            </a:pPr>
            <a:r>
              <a:rPr lang="en-US" sz="2200" dirty="0"/>
              <a:t>Civil Service Bulletin 7005</a:t>
            </a:r>
          </a:p>
          <a:p>
            <a:endParaRPr lang="en-US" sz="2200" dirty="0"/>
          </a:p>
          <a:p>
            <a:pPr marL="285750" indent="-285750">
              <a:buFont typeface="Arial" panose="020B0604020202020204" pitchFamily="34" charset="0"/>
              <a:buChar char="•"/>
            </a:pPr>
            <a:r>
              <a:rPr lang="en-US" sz="2200" dirty="0"/>
              <a:t>1961 Task Force on Employee Management Relations</a:t>
            </a:r>
          </a:p>
          <a:p>
            <a:endParaRPr lang="en-US" sz="2200" dirty="0"/>
          </a:p>
          <a:p>
            <a:pPr marL="285750" indent="-285750">
              <a:buFont typeface="Arial" panose="020B0604020202020204" pitchFamily="34" charset="0"/>
              <a:buChar char="•"/>
            </a:pPr>
            <a:r>
              <a:rPr lang="en-US" sz="2200" dirty="0"/>
              <a:t>Executive Order 11491</a:t>
            </a:r>
          </a:p>
          <a:p>
            <a:endParaRPr lang="en-US" sz="2200" dirty="0"/>
          </a:p>
          <a:p>
            <a:pPr marL="285750" indent="-285750">
              <a:buFont typeface="Arial" panose="020B0604020202020204" pitchFamily="34" charset="0"/>
              <a:buChar char="•"/>
            </a:pPr>
            <a:r>
              <a:rPr lang="en-US" sz="2200" dirty="0"/>
              <a:t>1978 Federal Service Labor Management Relations Statue</a:t>
            </a:r>
          </a:p>
        </p:txBody>
      </p:sp>
      <p:sp>
        <p:nvSpPr>
          <p:cNvPr id="4" name="Slide Number Placeholder 3">
            <a:extLst>
              <a:ext uri="{FF2B5EF4-FFF2-40B4-BE49-F238E27FC236}">
                <a16:creationId xmlns:a16="http://schemas.microsoft.com/office/drawing/2014/main" id="{12B28684-5246-491E-B6A5-CB6CB673936C}"/>
              </a:ext>
            </a:extLst>
          </p:cNvPr>
          <p:cNvSpPr>
            <a:spLocks noGrp="1"/>
          </p:cNvSpPr>
          <p:nvPr>
            <p:ph type="sldNum" sz="quarter" idx="12"/>
          </p:nvPr>
        </p:nvSpPr>
        <p:spPr/>
        <p:txBody>
          <a:bodyPr/>
          <a:lstStyle/>
          <a:p>
            <a:fld id="{FD66DDB7-5AD2-4352-95AB-36A650F92263}" type="slidenum">
              <a:rPr lang="en-US" smtClean="0"/>
              <a:t>4</a:t>
            </a:fld>
            <a:endParaRPr lang="en-US"/>
          </a:p>
        </p:txBody>
      </p:sp>
    </p:spTree>
    <p:extLst>
      <p:ext uri="{BB962C8B-B14F-4D97-AF65-F5344CB8AC3E}">
        <p14:creationId xmlns:p14="http://schemas.microsoft.com/office/powerpoint/2010/main" val="2085425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6DC8E-C271-42F2-ABFF-246F556AE91F}"/>
              </a:ext>
            </a:extLst>
          </p:cNvPr>
          <p:cNvSpPr>
            <a:spLocks noGrp="1"/>
          </p:cNvSpPr>
          <p:nvPr>
            <p:ph type="title"/>
          </p:nvPr>
        </p:nvSpPr>
        <p:spPr/>
        <p:txBody>
          <a:bodyPr>
            <a:normAutofit fontScale="90000"/>
          </a:bodyPr>
          <a:lstStyle/>
          <a:p>
            <a:r>
              <a:rPr lang="en-US" dirty="0"/>
              <a:t>EXPANDED FMCS FEDERAL </a:t>
            </a:r>
            <a:br>
              <a:rPr lang="en-US" dirty="0"/>
            </a:br>
            <a:r>
              <a:rPr lang="en-US" dirty="0"/>
              <a:t>SECTOR SERVICES 2009-2017</a:t>
            </a:r>
          </a:p>
        </p:txBody>
      </p:sp>
      <p:sp>
        <p:nvSpPr>
          <p:cNvPr id="4" name="TextBox 3">
            <a:extLst>
              <a:ext uri="{FF2B5EF4-FFF2-40B4-BE49-F238E27FC236}">
                <a16:creationId xmlns:a16="http://schemas.microsoft.com/office/drawing/2014/main" id="{8909B22E-FC01-46B6-A4DA-E38B1033C535}"/>
              </a:ext>
            </a:extLst>
          </p:cNvPr>
          <p:cNvSpPr txBox="1"/>
          <p:nvPr/>
        </p:nvSpPr>
        <p:spPr>
          <a:xfrm>
            <a:off x="2057400" y="1600200"/>
            <a:ext cx="6400800" cy="3123188"/>
          </a:xfrm>
          <a:prstGeom prst="rect">
            <a:avLst/>
          </a:prstGeom>
          <a:noFill/>
        </p:spPr>
        <p:txBody>
          <a:bodyPr wrap="square" rtlCol="0">
            <a:spAutoFit/>
          </a:bodyPr>
          <a:lstStyle/>
          <a:p>
            <a:endParaRPr lang="en-US" sz="2400" dirty="0"/>
          </a:p>
          <a:p>
            <a:pPr marL="285750" indent="-285750">
              <a:buFont typeface="Arial" panose="020B0604020202020204" pitchFamily="34" charset="0"/>
              <a:buChar char="•"/>
            </a:pPr>
            <a:r>
              <a:rPr lang="en-US" sz="2400" dirty="0"/>
              <a:t>EO on Labor-Management Forums</a:t>
            </a:r>
          </a:p>
          <a:p>
            <a:endParaRPr lang="en-US" sz="2400" dirty="0"/>
          </a:p>
          <a:p>
            <a:pPr marL="285750" indent="-285750">
              <a:buFont typeface="Arial" panose="020B0604020202020204" pitchFamily="34" charset="0"/>
              <a:buChar char="•"/>
            </a:pPr>
            <a:r>
              <a:rPr lang="en-US" sz="2400" dirty="0"/>
              <a:t>Federal Sector Law &amp; Practice Webinars </a:t>
            </a:r>
          </a:p>
          <a:p>
            <a:endParaRPr lang="en-US" sz="2400" dirty="0"/>
          </a:p>
          <a:p>
            <a:pPr marL="285750" indent="-285750">
              <a:buFont typeface="Arial" panose="020B0604020202020204" pitchFamily="34" charset="0"/>
              <a:buChar char="•"/>
            </a:pPr>
            <a:r>
              <a:rPr lang="en-US" sz="2400" dirty="0"/>
              <a:t>Federal Sector Success Story Webinars</a:t>
            </a:r>
          </a:p>
          <a:p>
            <a:endParaRPr lang="en-US" sz="2400" dirty="0"/>
          </a:p>
          <a:p>
            <a:pPr marL="285750" indent="-285750">
              <a:buFont typeface="Arial" panose="020B0604020202020204" pitchFamily="34" charset="0"/>
              <a:buChar char="•"/>
            </a:pPr>
            <a:r>
              <a:rPr lang="en-US" sz="2400" dirty="0"/>
              <a:t>National Labor-Management Conference</a:t>
            </a:r>
          </a:p>
        </p:txBody>
      </p:sp>
      <p:sp>
        <p:nvSpPr>
          <p:cNvPr id="5" name="TextBox 4">
            <a:extLst>
              <a:ext uri="{FF2B5EF4-FFF2-40B4-BE49-F238E27FC236}">
                <a16:creationId xmlns:a16="http://schemas.microsoft.com/office/drawing/2014/main" id="{37E1EABF-4059-450C-85EA-1BFC788F7695}"/>
              </a:ext>
            </a:extLst>
          </p:cNvPr>
          <p:cNvSpPr txBox="1"/>
          <p:nvPr/>
        </p:nvSpPr>
        <p:spPr>
          <a:xfrm>
            <a:off x="1524000" y="5029200"/>
            <a:ext cx="7543800" cy="523220"/>
          </a:xfrm>
          <a:prstGeom prst="rect">
            <a:avLst/>
          </a:prstGeom>
          <a:noFill/>
        </p:spPr>
        <p:txBody>
          <a:bodyPr wrap="square" rtlCol="0">
            <a:spAutoFit/>
          </a:bodyPr>
          <a:lstStyle/>
          <a:p>
            <a:r>
              <a:rPr lang="en-US" sz="2800" dirty="0">
                <a:solidFill>
                  <a:srgbClr val="FF0000"/>
                </a:solidFill>
              </a:rPr>
              <a:t>Laying the foundation to survive in tough times!</a:t>
            </a:r>
          </a:p>
        </p:txBody>
      </p:sp>
      <p:pic>
        <p:nvPicPr>
          <p:cNvPr id="10" name="Picture 9">
            <a:extLst>
              <a:ext uri="{FF2B5EF4-FFF2-40B4-BE49-F238E27FC236}">
                <a16:creationId xmlns:a16="http://schemas.microsoft.com/office/drawing/2014/main" id="{F9663849-34CE-45AC-ADCD-0E6D8139B506}"/>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rcRect r="-11764" b="8088"/>
          <a:stretch/>
        </p:blipFill>
        <p:spPr>
          <a:xfrm>
            <a:off x="304800" y="5141032"/>
            <a:ext cx="1355383" cy="1397880"/>
          </a:xfrm>
          <a:prstGeom prst="rect">
            <a:avLst/>
          </a:prstGeom>
        </p:spPr>
      </p:pic>
      <p:sp>
        <p:nvSpPr>
          <p:cNvPr id="11" name="Slide Number Placeholder 10">
            <a:extLst>
              <a:ext uri="{FF2B5EF4-FFF2-40B4-BE49-F238E27FC236}">
                <a16:creationId xmlns:a16="http://schemas.microsoft.com/office/drawing/2014/main" id="{965FC3E8-814D-4731-BFB7-7303E04D2588}"/>
              </a:ext>
            </a:extLst>
          </p:cNvPr>
          <p:cNvSpPr>
            <a:spLocks noGrp="1"/>
          </p:cNvSpPr>
          <p:nvPr>
            <p:ph type="sldNum" sz="quarter" idx="12"/>
          </p:nvPr>
        </p:nvSpPr>
        <p:spPr/>
        <p:txBody>
          <a:bodyPr/>
          <a:lstStyle/>
          <a:p>
            <a:fld id="{FD66DDB7-5AD2-4352-95AB-36A650F92263}" type="slidenum">
              <a:rPr lang="en-US" smtClean="0"/>
              <a:t>5</a:t>
            </a:fld>
            <a:endParaRPr lang="en-US"/>
          </a:p>
        </p:txBody>
      </p:sp>
    </p:spTree>
    <p:extLst>
      <p:ext uri="{BB962C8B-B14F-4D97-AF65-F5344CB8AC3E}">
        <p14:creationId xmlns:p14="http://schemas.microsoft.com/office/powerpoint/2010/main" val="575133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85000"/>
              </a:lnSpc>
              <a:spcBef>
                <a:spcPct val="85000"/>
              </a:spcBef>
              <a:buClr>
                <a:srgbClr val="0099CC"/>
              </a:buClr>
              <a:buChar char="•"/>
              <a:defRPr sz="2200">
                <a:solidFill>
                  <a:schemeClr val="tx1"/>
                </a:solidFill>
                <a:latin typeface="Arial" charset="0"/>
              </a:defRPr>
            </a:lvl1pPr>
            <a:lvl2pPr marL="742950" indent="-285750" eaLnBrk="0" hangingPunct="0">
              <a:lnSpc>
                <a:spcPct val="85000"/>
              </a:lnSpc>
              <a:spcBef>
                <a:spcPct val="85000"/>
              </a:spcBef>
              <a:buClr>
                <a:srgbClr val="0099CC"/>
              </a:buClr>
              <a:buFont typeface="Arial" charset="0"/>
              <a:buChar char="–"/>
              <a:defRPr sz="2000">
                <a:solidFill>
                  <a:schemeClr val="tx1"/>
                </a:solidFill>
                <a:latin typeface="Arial" charset="0"/>
              </a:defRPr>
            </a:lvl2pPr>
            <a:lvl3pPr marL="1143000" indent="-228600" eaLnBrk="0" hangingPunct="0">
              <a:lnSpc>
                <a:spcPct val="85000"/>
              </a:lnSpc>
              <a:spcBef>
                <a:spcPct val="85000"/>
              </a:spcBef>
              <a:buClr>
                <a:srgbClr val="0099CC"/>
              </a:buClr>
              <a:buFont typeface="Arial" charset="0"/>
              <a:buChar char="»"/>
              <a:defRPr>
                <a:solidFill>
                  <a:schemeClr val="tx1"/>
                </a:solidFill>
                <a:latin typeface="Arial" charset="0"/>
              </a:defRPr>
            </a:lvl3pPr>
            <a:lvl4pPr marL="1600200" indent="-228600" eaLnBrk="0" hangingPunct="0">
              <a:lnSpc>
                <a:spcPct val="85000"/>
              </a:lnSpc>
              <a:spcBef>
                <a:spcPct val="85000"/>
              </a:spcBef>
              <a:buClr>
                <a:srgbClr val="0099CC"/>
              </a:buClr>
              <a:buFont typeface="Symbol" pitchFamily="18" charset="2"/>
              <a:buChar char="·"/>
              <a:defRPr sz="1600">
                <a:solidFill>
                  <a:schemeClr val="tx1"/>
                </a:solidFill>
                <a:latin typeface="Arial" charset="0"/>
              </a:defRPr>
            </a:lvl4pPr>
            <a:lvl5pPr marL="2057400" indent="-228600" eaLnBrk="0" hangingPunct="0">
              <a:lnSpc>
                <a:spcPct val="85000"/>
              </a:lnSpc>
              <a:spcBef>
                <a:spcPct val="85000"/>
              </a:spcBef>
              <a:buClr>
                <a:srgbClr val="0099CC"/>
              </a:buClr>
              <a:buChar char="•"/>
              <a:defRPr b="1">
                <a:solidFill>
                  <a:schemeClr val="tx1"/>
                </a:solidFill>
                <a:latin typeface="Arial" charset="0"/>
              </a:defRPr>
            </a:lvl5pPr>
            <a:lvl6pPr marL="25146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6pPr>
            <a:lvl7pPr marL="29718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7pPr>
            <a:lvl8pPr marL="34290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8pPr>
            <a:lvl9pPr marL="38862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9pPr>
          </a:lstStyle>
          <a:p>
            <a:pPr eaLnBrk="1" hangingPunct="1">
              <a:lnSpc>
                <a:spcPct val="100000"/>
              </a:lnSpc>
              <a:spcBef>
                <a:spcPct val="0"/>
              </a:spcBef>
              <a:buClrTx/>
              <a:buFontTx/>
              <a:buNone/>
            </a:pPr>
            <a:fld id="{AF7CF9D1-FD76-44F6-B63A-09AD3E7F0852}" type="slidenum">
              <a:rPr lang="en-US" altLang="en-US" sz="800" smtClean="0"/>
              <a:pPr eaLnBrk="1" hangingPunct="1">
                <a:lnSpc>
                  <a:spcPct val="100000"/>
                </a:lnSpc>
                <a:spcBef>
                  <a:spcPct val="0"/>
                </a:spcBef>
                <a:buClrTx/>
                <a:buFontTx/>
                <a:buNone/>
              </a:pPr>
              <a:t>6</a:t>
            </a:fld>
            <a:endParaRPr lang="en-US" altLang="en-US" sz="800"/>
          </a:p>
        </p:txBody>
      </p:sp>
      <p:sp>
        <p:nvSpPr>
          <p:cNvPr id="132100" name="Rectangle 4"/>
          <p:cNvSpPr>
            <a:spLocks noChangeArrowheads="1"/>
          </p:cNvSpPr>
          <p:nvPr/>
        </p:nvSpPr>
        <p:spPr bwMode="auto">
          <a:xfrm>
            <a:off x="152400" y="753010"/>
            <a:ext cx="8610600" cy="2185214"/>
          </a:xfrm>
          <a:prstGeom prst="rect">
            <a:avLst/>
          </a:prstGeom>
          <a:noFill/>
          <a:ln w="9525">
            <a:noFill/>
            <a:miter lim="800000"/>
            <a:headEnd/>
            <a:tailEnd/>
          </a:ln>
          <a:effectLst/>
        </p:spPr>
        <p:txBody>
          <a:bodyPr wrap="square">
            <a:spAutoFit/>
          </a:bodyPr>
          <a:lstStyle/>
          <a:p>
            <a:pPr algn="ctr">
              <a:defRPr/>
            </a:pPr>
            <a:r>
              <a:rPr lang="en-US" sz="4000" dirty="0"/>
              <a:t>WHY MEDIATION?  </a:t>
            </a:r>
          </a:p>
          <a:p>
            <a:pPr algn="ctr">
              <a:defRPr/>
            </a:pPr>
            <a:endParaRPr lang="en-US" sz="2400" dirty="0">
              <a:solidFill>
                <a:srgbClr val="003399"/>
              </a:solidFill>
              <a:effectLst>
                <a:outerShdw blurRad="38100" dist="38100" dir="2700000" algn="tl">
                  <a:srgbClr val="C0C0C0"/>
                </a:outerShdw>
              </a:effectLst>
            </a:endParaRPr>
          </a:p>
          <a:p>
            <a:pPr algn="ctr">
              <a:defRPr/>
            </a:pPr>
            <a:r>
              <a:rPr lang="en-US" sz="2400" dirty="0">
                <a:solidFill>
                  <a:srgbClr val="003399"/>
                </a:solidFill>
                <a:effectLst>
                  <a:outerShdw blurRad="38100" dist="38100" dir="2700000" algn="tl">
                    <a:srgbClr val="C0C0C0"/>
                  </a:outerShdw>
                </a:effectLst>
              </a:rPr>
              <a:t>Mediation, the use of a third-party neutral, can help you</a:t>
            </a:r>
          </a:p>
          <a:p>
            <a:pPr algn="ctr">
              <a:defRPr/>
            </a:pPr>
            <a:r>
              <a:rPr lang="en-US" sz="2400" dirty="0">
                <a:solidFill>
                  <a:srgbClr val="003399"/>
                </a:solidFill>
                <a:effectLst>
                  <a:outerShdw blurRad="38100" dist="38100" dir="2700000" algn="tl">
                    <a:srgbClr val="C0C0C0"/>
                  </a:outerShdw>
                </a:effectLst>
              </a:rPr>
              <a:t> “bridge the gap.”</a:t>
            </a:r>
            <a:r>
              <a:rPr lang="en-US" sz="2400" dirty="0">
                <a:solidFill>
                  <a:srgbClr val="003399"/>
                </a:solidFill>
              </a:rPr>
              <a:t> </a:t>
            </a:r>
          </a:p>
          <a:p>
            <a:pPr algn="ctr">
              <a:defRPr/>
            </a:pPr>
            <a:r>
              <a:rPr lang="en-US" sz="2400" dirty="0">
                <a:solidFill>
                  <a:srgbClr val="003399"/>
                </a:solidFill>
              </a:rPr>
              <a:t> </a:t>
            </a:r>
          </a:p>
        </p:txBody>
      </p:sp>
      <p:pic>
        <p:nvPicPr>
          <p:cNvPr id="1026" name="Picture 2" descr="C:\Users\rgiacolone\AppData\Local\Microsoft\Windows\Temporary Internet Files\Content.IE5\VI1FQGTX\MediationGraphi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021325"/>
            <a:ext cx="2881312" cy="356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98254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85000"/>
              </a:lnSpc>
              <a:spcBef>
                <a:spcPct val="85000"/>
              </a:spcBef>
              <a:buClr>
                <a:srgbClr val="0099CC"/>
              </a:buClr>
              <a:buChar char="•"/>
              <a:defRPr sz="2200">
                <a:solidFill>
                  <a:schemeClr val="tx1"/>
                </a:solidFill>
                <a:latin typeface="Arial" charset="0"/>
              </a:defRPr>
            </a:lvl1pPr>
            <a:lvl2pPr marL="742950" indent="-285750" eaLnBrk="0" hangingPunct="0">
              <a:lnSpc>
                <a:spcPct val="85000"/>
              </a:lnSpc>
              <a:spcBef>
                <a:spcPct val="85000"/>
              </a:spcBef>
              <a:buClr>
                <a:srgbClr val="0099CC"/>
              </a:buClr>
              <a:buFont typeface="Arial" charset="0"/>
              <a:buChar char="–"/>
              <a:defRPr sz="2000">
                <a:solidFill>
                  <a:schemeClr val="tx1"/>
                </a:solidFill>
                <a:latin typeface="Arial" charset="0"/>
              </a:defRPr>
            </a:lvl2pPr>
            <a:lvl3pPr marL="1143000" indent="-228600" eaLnBrk="0" hangingPunct="0">
              <a:lnSpc>
                <a:spcPct val="85000"/>
              </a:lnSpc>
              <a:spcBef>
                <a:spcPct val="85000"/>
              </a:spcBef>
              <a:buClr>
                <a:srgbClr val="0099CC"/>
              </a:buClr>
              <a:buFont typeface="Arial" charset="0"/>
              <a:buChar char="»"/>
              <a:defRPr>
                <a:solidFill>
                  <a:schemeClr val="tx1"/>
                </a:solidFill>
                <a:latin typeface="Arial" charset="0"/>
              </a:defRPr>
            </a:lvl3pPr>
            <a:lvl4pPr marL="1600200" indent="-228600" eaLnBrk="0" hangingPunct="0">
              <a:lnSpc>
                <a:spcPct val="85000"/>
              </a:lnSpc>
              <a:spcBef>
                <a:spcPct val="85000"/>
              </a:spcBef>
              <a:buClr>
                <a:srgbClr val="0099CC"/>
              </a:buClr>
              <a:buFont typeface="Symbol" pitchFamily="18" charset="2"/>
              <a:buChar char="·"/>
              <a:defRPr sz="1600">
                <a:solidFill>
                  <a:schemeClr val="tx1"/>
                </a:solidFill>
                <a:latin typeface="Arial" charset="0"/>
              </a:defRPr>
            </a:lvl4pPr>
            <a:lvl5pPr marL="2057400" indent="-228600" eaLnBrk="0" hangingPunct="0">
              <a:lnSpc>
                <a:spcPct val="85000"/>
              </a:lnSpc>
              <a:spcBef>
                <a:spcPct val="85000"/>
              </a:spcBef>
              <a:buClr>
                <a:srgbClr val="0099CC"/>
              </a:buClr>
              <a:buChar char="•"/>
              <a:defRPr b="1">
                <a:solidFill>
                  <a:schemeClr val="tx1"/>
                </a:solidFill>
                <a:latin typeface="Arial" charset="0"/>
              </a:defRPr>
            </a:lvl5pPr>
            <a:lvl6pPr marL="25146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6pPr>
            <a:lvl7pPr marL="29718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7pPr>
            <a:lvl8pPr marL="34290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8pPr>
            <a:lvl9pPr marL="38862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9pPr>
          </a:lstStyle>
          <a:p>
            <a:pPr eaLnBrk="1" hangingPunct="1">
              <a:lnSpc>
                <a:spcPct val="100000"/>
              </a:lnSpc>
              <a:spcBef>
                <a:spcPct val="0"/>
              </a:spcBef>
              <a:buClrTx/>
              <a:buFontTx/>
              <a:buNone/>
            </a:pPr>
            <a:fld id="{248E2EA1-DE35-4DAE-B8F2-82E172B8CF82}" type="slidenum">
              <a:rPr lang="en-US" altLang="en-US" sz="800" smtClean="0"/>
              <a:pPr eaLnBrk="1" hangingPunct="1">
                <a:lnSpc>
                  <a:spcPct val="100000"/>
                </a:lnSpc>
                <a:spcBef>
                  <a:spcPct val="0"/>
                </a:spcBef>
                <a:buClrTx/>
                <a:buFontTx/>
                <a:buNone/>
              </a:pPr>
              <a:t>7</a:t>
            </a:fld>
            <a:endParaRPr lang="en-US" altLang="en-US" sz="800"/>
          </a:p>
        </p:txBody>
      </p:sp>
      <p:sp>
        <p:nvSpPr>
          <p:cNvPr id="124931" name="Rectangle 3"/>
          <p:cNvSpPr>
            <a:spLocks noGrp="1" noChangeArrowheads="1"/>
          </p:cNvSpPr>
          <p:nvPr>
            <p:ph type="body" idx="1"/>
          </p:nvPr>
        </p:nvSpPr>
        <p:spPr>
          <a:xfrm>
            <a:off x="457200" y="1143000"/>
            <a:ext cx="7234238" cy="5410200"/>
          </a:xfrm>
        </p:spPr>
        <p:txBody>
          <a:bodyPr lIns="92075" tIns="46038" rIns="92075" bIns="46038">
            <a:normAutofit/>
          </a:bodyPr>
          <a:lstStyle/>
          <a:p>
            <a:pPr marL="0" indent="0" eaLnBrk="1" hangingPunct="1">
              <a:buClr>
                <a:schemeClr val="tx1"/>
              </a:buClr>
              <a:buNone/>
              <a:defRPr/>
            </a:pPr>
            <a:r>
              <a:rPr lang="en-US" sz="4000" dirty="0"/>
              <a:t>		IT’S THE LAW!</a:t>
            </a:r>
            <a:endParaRPr lang="en-US" sz="2400" dirty="0">
              <a:solidFill>
                <a:srgbClr val="003399"/>
              </a:solidFill>
              <a:effectLst>
                <a:outerShdw blurRad="38100" dist="38100" dir="2700000" algn="tl">
                  <a:srgbClr val="C0C0C0"/>
                </a:outerShdw>
              </a:effectLst>
            </a:endParaRPr>
          </a:p>
          <a:p>
            <a:pPr marL="457200" lvl="1" indent="0">
              <a:buClr>
                <a:schemeClr val="tx1"/>
              </a:buClr>
              <a:buNone/>
              <a:defRPr/>
            </a:pPr>
            <a:endParaRPr lang="en-US" sz="2000" dirty="0">
              <a:solidFill>
                <a:srgbClr val="003399"/>
              </a:solidFill>
              <a:effectLst>
                <a:outerShdw blurRad="38100" dist="38100" dir="2700000" algn="tl">
                  <a:srgbClr val="C0C0C0"/>
                </a:outerShdw>
              </a:effectLst>
            </a:endParaRPr>
          </a:p>
          <a:p>
            <a:pPr marL="457200" lvl="1" indent="0">
              <a:buClr>
                <a:schemeClr val="tx1"/>
              </a:buClr>
              <a:buNone/>
              <a:defRPr/>
            </a:pPr>
            <a:r>
              <a:rPr lang="en-US" sz="2000" dirty="0">
                <a:solidFill>
                  <a:srgbClr val="003399"/>
                </a:solidFill>
                <a:effectLst>
                  <a:outerShdw blurRad="38100" dist="38100" dir="2700000" algn="tl">
                    <a:srgbClr val="C0C0C0"/>
                  </a:outerShdw>
                </a:effectLst>
              </a:rPr>
              <a:t> </a:t>
            </a:r>
            <a:r>
              <a:rPr lang="en-US" sz="2000" dirty="0"/>
              <a:t>§ 7119. Negotiation impasses; Federal Service Impasses Panel 	</a:t>
            </a:r>
          </a:p>
          <a:p>
            <a:pPr marL="914400" lvl="2" indent="0">
              <a:buClr>
                <a:schemeClr val="tx1"/>
              </a:buClr>
              <a:buNone/>
              <a:defRPr/>
            </a:pPr>
            <a:r>
              <a:rPr lang="en-US" sz="1600" dirty="0"/>
              <a:t>(a) The Federal Mediation and Conciliation Service shall provide services and assistance to agencies and exclusive representatives in the resolution of negotiation impasses. The Service shall determine under what circumstances and in what manner it shall provide services and assistance. (b) If voluntary arrangements, including the services of the Federal Mediation and Conciliation Service or any other third-party mediation, fail to resolve a negotiation impasse-- (1) either party may request the Federal Service Impasses Panel to consider the matter, or (2) the parties may agree to adopt a procedure for binding arbitration of the negotiation impasse, but only if the procedure is approved by the Panel. </a:t>
            </a:r>
            <a:endParaRPr lang="en-US" sz="1600" dirty="0">
              <a:solidFill>
                <a:srgbClr val="003399"/>
              </a:solidFill>
              <a:effectLst>
                <a:outerShdw blurRad="38100" dist="38100" dir="2700000" algn="tl">
                  <a:srgbClr val="C0C0C0"/>
                </a:outerShdw>
              </a:effectLst>
            </a:endParaRPr>
          </a:p>
        </p:txBody>
      </p:sp>
    </p:spTree>
    <p:extLst>
      <p:ext uri="{BB962C8B-B14F-4D97-AF65-F5344CB8AC3E}">
        <p14:creationId xmlns:p14="http://schemas.microsoft.com/office/powerpoint/2010/main" val="2089026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6"/>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85000"/>
              </a:lnSpc>
              <a:spcBef>
                <a:spcPct val="85000"/>
              </a:spcBef>
              <a:buClr>
                <a:srgbClr val="0099CC"/>
              </a:buClr>
              <a:buChar char="•"/>
              <a:defRPr sz="2200">
                <a:solidFill>
                  <a:schemeClr val="tx1"/>
                </a:solidFill>
                <a:latin typeface="Arial" charset="0"/>
              </a:defRPr>
            </a:lvl1pPr>
            <a:lvl2pPr marL="742950" indent="-285750" eaLnBrk="0" hangingPunct="0">
              <a:lnSpc>
                <a:spcPct val="85000"/>
              </a:lnSpc>
              <a:spcBef>
                <a:spcPct val="85000"/>
              </a:spcBef>
              <a:buClr>
                <a:srgbClr val="0099CC"/>
              </a:buClr>
              <a:buFont typeface="Arial" charset="0"/>
              <a:buChar char="–"/>
              <a:defRPr sz="2000">
                <a:solidFill>
                  <a:schemeClr val="tx1"/>
                </a:solidFill>
                <a:latin typeface="Arial" charset="0"/>
              </a:defRPr>
            </a:lvl2pPr>
            <a:lvl3pPr marL="1143000" indent="-228600" eaLnBrk="0" hangingPunct="0">
              <a:lnSpc>
                <a:spcPct val="85000"/>
              </a:lnSpc>
              <a:spcBef>
                <a:spcPct val="85000"/>
              </a:spcBef>
              <a:buClr>
                <a:srgbClr val="0099CC"/>
              </a:buClr>
              <a:buFont typeface="Arial" charset="0"/>
              <a:buChar char="»"/>
              <a:defRPr>
                <a:solidFill>
                  <a:schemeClr val="tx1"/>
                </a:solidFill>
                <a:latin typeface="Arial" charset="0"/>
              </a:defRPr>
            </a:lvl3pPr>
            <a:lvl4pPr marL="1600200" indent="-228600" eaLnBrk="0" hangingPunct="0">
              <a:lnSpc>
                <a:spcPct val="85000"/>
              </a:lnSpc>
              <a:spcBef>
                <a:spcPct val="85000"/>
              </a:spcBef>
              <a:buClr>
                <a:srgbClr val="0099CC"/>
              </a:buClr>
              <a:buFont typeface="Symbol" pitchFamily="18" charset="2"/>
              <a:buChar char="·"/>
              <a:defRPr sz="1600">
                <a:solidFill>
                  <a:schemeClr val="tx1"/>
                </a:solidFill>
                <a:latin typeface="Arial" charset="0"/>
              </a:defRPr>
            </a:lvl4pPr>
            <a:lvl5pPr marL="2057400" indent="-228600" eaLnBrk="0" hangingPunct="0">
              <a:lnSpc>
                <a:spcPct val="85000"/>
              </a:lnSpc>
              <a:spcBef>
                <a:spcPct val="85000"/>
              </a:spcBef>
              <a:buClr>
                <a:srgbClr val="0099CC"/>
              </a:buClr>
              <a:buChar char="•"/>
              <a:defRPr b="1">
                <a:solidFill>
                  <a:schemeClr val="tx1"/>
                </a:solidFill>
                <a:latin typeface="Arial" charset="0"/>
              </a:defRPr>
            </a:lvl5pPr>
            <a:lvl6pPr marL="25146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6pPr>
            <a:lvl7pPr marL="29718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7pPr>
            <a:lvl8pPr marL="34290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8pPr>
            <a:lvl9pPr marL="3886200" indent="-228600" eaLnBrk="0" fontAlgn="base" hangingPunct="0">
              <a:lnSpc>
                <a:spcPct val="85000"/>
              </a:lnSpc>
              <a:spcBef>
                <a:spcPct val="85000"/>
              </a:spcBef>
              <a:spcAft>
                <a:spcPct val="0"/>
              </a:spcAft>
              <a:buClr>
                <a:srgbClr val="0099CC"/>
              </a:buClr>
              <a:buChar char="•"/>
              <a:defRPr b="1">
                <a:solidFill>
                  <a:schemeClr val="tx1"/>
                </a:solidFill>
                <a:latin typeface="Arial" charset="0"/>
              </a:defRPr>
            </a:lvl9pPr>
          </a:lstStyle>
          <a:p>
            <a:pPr eaLnBrk="1" hangingPunct="1">
              <a:lnSpc>
                <a:spcPct val="100000"/>
              </a:lnSpc>
              <a:spcBef>
                <a:spcPct val="0"/>
              </a:spcBef>
              <a:buClrTx/>
              <a:buFontTx/>
              <a:buNone/>
            </a:pPr>
            <a:fld id="{A3FC3F8D-0174-426A-B5B0-86B3CF95CD7F}" type="slidenum">
              <a:rPr lang="en-US" altLang="en-US" sz="800" smtClean="0"/>
              <a:pPr eaLnBrk="1" hangingPunct="1">
                <a:lnSpc>
                  <a:spcPct val="100000"/>
                </a:lnSpc>
                <a:spcBef>
                  <a:spcPct val="0"/>
                </a:spcBef>
                <a:buClrTx/>
                <a:buFontTx/>
                <a:buNone/>
              </a:pPr>
              <a:t>8</a:t>
            </a:fld>
            <a:endParaRPr lang="en-US" altLang="en-US" sz="800"/>
          </a:p>
        </p:txBody>
      </p:sp>
      <p:sp>
        <p:nvSpPr>
          <p:cNvPr id="11267" name="Rectangle 2"/>
          <p:cNvSpPr>
            <a:spLocks noGrp="1" noChangeArrowheads="1"/>
          </p:cNvSpPr>
          <p:nvPr>
            <p:ph type="title" sz="quarter"/>
          </p:nvPr>
        </p:nvSpPr>
        <p:spPr>
          <a:xfrm>
            <a:off x="223838" y="161925"/>
            <a:ext cx="6624637" cy="506413"/>
          </a:xfrm>
        </p:spPr>
        <p:txBody>
          <a:bodyPr>
            <a:noAutofit/>
          </a:bodyPr>
          <a:lstStyle/>
          <a:p>
            <a:pPr eaLnBrk="1" hangingPunct="1"/>
            <a:r>
              <a:rPr lang="en-US" altLang="en-US" sz="4000" dirty="0"/>
              <a:t>              A Mediator Can….</a:t>
            </a:r>
            <a:r>
              <a:rPr lang="en-US" altLang="en-US" sz="4000" b="1" dirty="0"/>
              <a:t> </a:t>
            </a:r>
          </a:p>
        </p:txBody>
      </p:sp>
      <p:sp>
        <p:nvSpPr>
          <p:cNvPr id="44036" name="Rectangle 4"/>
          <p:cNvSpPr>
            <a:spLocks noChangeArrowheads="1"/>
          </p:cNvSpPr>
          <p:nvPr/>
        </p:nvSpPr>
        <p:spPr bwMode="auto">
          <a:xfrm>
            <a:off x="381000" y="1436945"/>
            <a:ext cx="5029200" cy="4739759"/>
          </a:xfrm>
          <a:prstGeom prst="rect">
            <a:avLst/>
          </a:prstGeom>
          <a:noFill/>
          <a:ln w="9525">
            <a:noFill/>
            <a:miter lim="800000"/>
            <a:headEnd/>
            <a:tailEnd/>
          </a:ln>
          <a:effectLst/>
        </p:spPr>
        <p:txBody>
          <a:bodyPr tIns="0" bIns="0" anchor="ctr">
            <a:spAutoFit/>
          </a:bodyPr>
          <a:lstStyle/>
          <a:p>
            <a:pPr>
              <a:defRPr/>
            </a:pPr>
            <a:endParaRPr lang="en-US" sz="2000" dirty="0"/>
          </a:p>
          <a:p>
            <a:pPr>
              <a:buClr>
                <a:schemeClr val="tx1"/>
              </a:buClr>
              <a:buFont typeface="Wingdings" pitchFamily="2" charset="2"/>
              <a:buChar char="§"/>
              <a:defRPr/>
            </a:pPr>
            <a:r>
              <a:rPr lang="en-US" sz="2400" dirty="0">
                <a:solidFill>
                  <a:schemeClr val="accent1"/>
                </a:solidFill>
                <a:effectLst>
                  <a:outerShdw blurRad="38100" dist="38100" dir="2700000" algn="tl">
                    <a:srgbClr val="C0C0C0"/>
                  </a:outerShdw>
                </a:effectLst>
              </a:rPr>
              <a:t> </a:t>
            </a:r>
            <a:r>
              <a:rPr lang="en-US" sz="2400" dirty="0">
                <a:solidFill>
                  <a:srgbClr val="003399"/>
                </a:solidFill>
              </a:rPr>
              <a:t>Clarify Issues</a:t>
            </a:r>
          </a:p>
          <a:p>
            <a:pPr>
              <a:buClr>
                <a:schemeClr val="tx1"/>
              </a:buClr>
              <a:buFont typeface="Wingdings" pitchFamily="2" charset="2"/>
              <a:buChar char="§"/>
              <a:defRPr/>
            </a:pPr>
            <a:r>
              <a:rPr lang="en-US" sz="2400" dirty="0">
                <a:solidFill>
                  <a:srgbClr val="003399"/>
                </a:solidFill>
              </a:rPr>
              <a:t> Define problems</a:t>
            </a:r>
            <a:r>
              <a:rPr lang="en-US" sz="2000" dirty="0">
                <a:solidFill>
                  <a:srgbClr val="003399"/>
                </a:solidFill>
              </a:rPr>
              <a:t>  </a:t>
            </a:r>
          </a:p>
          <a:p>
            <a:pPr>
              <a:buClr>
                <a:schemeClr val="tx1"/>
              </a:buClr>
              <a:buFont typeface="Wingdings" pitchFamily="2" charset="2"/>
              <a:buChar char="§"/>
              <a:defRPr/>
            </a:pPr>
            <a:r>
              <a:rPr lang="en-US" sz="2400" dirty="0">
                <a:solidFill>
                  <a:srgbClr val="003399"/>
                </a:solidFill>
              </a:rPr>
              <a:t> Generate options</a:t>
            </a:r>
          </a:p>
          <a:p>
            <a:pPr>
              <a:buClr>
                <a:schemeClr val="tx1"/>
              </a:buClr>
              <a:buFont typeface="Wingdings" pitchFamily="2" charset="2"/>
              <a:buChar char="§"/>
              <a:defRPr/>
            </a:pPr>
            <a:r>
              <a:rPr lang="en-US" sz="2400" dirty="0">
                <a:solidFill>
                  <a:srgbClr val="003399"/>
                </a:solidFill>
              </a:rPr>
              <a:t> Explore alternatives</a:t>
            </a:r>
          </a:p>
          <a:p>
            <a:pPr>
              <a:buClr>
                <a:schemeClr val="tx1"/>
              </a:buClr>
              <a:buFont typeface="Wingdings" pitchFamily="2" charset="2"/>
              <a:buChar char="§"/>
              <a:defRPr/>
            </a:pPr>
            <a:r>
              <a:rPr lang="en-US" sz="2400" dirty="0">
                <a:solidFill>
                  <a:srgbClr val="003399"/>
                </a:solidFill>
              </a:rPr>
              <a:t> Keep talks moving</a:t>
            </a:r>
          </a:p>
          <a:p>
            <a:pPr>
              <a:buClr>
                <a:schemeClr val="tx1"/>
              </a:buClr>
              <a:buFont typeface="Wingdings" pitchFamily="2" charset="2"/>
              <a:buChar char="§"/>
              <a:defRPr/>
            </a:pPr>
            <a:r>
              <a:rPr lang="en-US" sz="2400" dirty="0">
                <a:solidFill>
                  <a:srgbClr val="003399"/>
                </a:solidFill>
              </a:rPr>
              <a:t> Make suggestions</a:t>
            </a:r>
          </a:p>
          <a:p>
            <a:pPr>
              <a:buClr>
                <a:schemeClr val="tx1"/>
              </a:buClr>
              <a:buFont typeface="Wingdings" pitchFamily="2" charset="2"/>
              <a:buChar char="§"/>
              <a:defRPr/>
            </a:pPr>
            <a:r>
              <a:rPr lang="en-US" sz="2400" dirty="0">
                <a:solidFill>
                  <a:srgbClr val="003399"/>
                </a:solidFill>
              </a:rPr>
              <a:t> Establish realistic expectations</a:t>
            </a:r>
          </a:p>
          <a:p>
            <a:pPr>
              <a:buClr>
                <a:schemeClr val="tx1"/>
              </a:buClr>
              <a:buFont typeface="Wingdings" pitchFamily="2" charset="2"/>
              <a:buChar char="§"/>
              <a:defRPr/>
            </a:pPr>
            <a:r>
              <a:rPr lang="en-US" sz="2400" dirty="0">
                <a:solidFill>
                  <a:srgbClr val="003399"/>
                </a:solidFill>
              </a:rPr>
              <a:t> Can help with your constituents</a:t>
            </a:r>
          </a:p>
          <a:p>
            <a:pPr>
              <a:buClr>
                <a:schemeClr val="tx1"/>
              </a:buClr>
              <a:buFont typeface="Wingdings" pitchFamily="2" charset="2"/>
              <a:buChar char="§"/>
              <a:defRPr/>
            </a:pPr>
            <a:r>
              <a:rPr lang="en-US" sz="2400" dirty="0">
                <a:solidFill>
                  <a:srgbClr val="003399"/>
                </a:solidFill>
              </a:rPr>
              <a:t> Can say things to the other side you can’t (or shouldn’t)</a:t>
            </a:r>
          </a:p>
          <a:p>
            <a:pPr>
              <a:buClr>
                <a:schemeClr val="tx1"/>
              </a:buClr>
              <a:buFont typeface="Wingdings" pitchFamily="2" charset="2"/>
              <a:buChar char="§"/>
              <a:defRPr/>
            </a:pPr>
            <a:endParaRPr lang="en-US" sz="2400" dirty="0"/>
          </a:p>
          <a:p>
            <a:pPr eaLnBrk="0" hangingPunct="0">
              <a:defRPr/>
            </a:pPr>
            <a:r>
              <a:rPr lang="en-US" sz="2400" dirty="0"/>
              <a:t> </a:t>
            </a:r>
          </a:p>
        </p:txBody>
      </p:sp>
      <p:pic>
        <p:nvPicPr>
          <p:cNvPr id="2051" name="Picture 3" descr="C:\Users\rgiacolone\AppData\Local\Microsoft\Windows\Temporary Internet Files\Content.IE5\KYMZKMMK\mediatio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2209800"/>
            <a:ext cx="2988235"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21112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830A131-E8B4-4A50-BD40-DBC0FCD57541}" type="slidenum">
              <a:rPr lang="en-US"/>
              <a:pPr>
                <a:defRPr/>
              </a:pPr>
              <a:t>9</a:t>
            </a:fld>
            <a:endParaRPr lang="en-US"/>
          </a:p>
        </p:txBody>
      </p:sp>
      <p:sp>
        <p:nvSpPr>
          <p:cNvPr id="43010" name="Rectangle 2"/>
          <p:cNvSpPr>
            <a:spLocks noGrp="1" noChangeArrowheads="1"/>
          </p:cNvSpPr>
          <p:nvPr>
            <p:ph type="title"/>
          </p:nvPr>
        </p:nvSpPr>
        <p:spPr>
          <a:xfrm>
            <a:off x="457200" y="76200"/>
            <a:ext cx="8229600" cy="1341438"/>
          </a:xfrm>
        </p:spPr>
        <p:txBody>
          <a:bodyPr/>
          <a:lstStyle/>
          <a:p>
            <a:pPr eaLnBrk="1" hangingPunct="1">
              <a:defRPr/>
            </a:pPr>
            <a:r>
              <a:rPr lang="en-US" dirty="0"/>
              <a:t>FMCS Mediation</a:t>
            </a:r>
          </a:p>
        </p:txBody>
      </p:sp>
      <p:sp>
        <p:nvSpPr>
          <p:cNvPr id="43011" name="Rectangle 3"/>
          <p:cNvSpPr>
            <a:spLocks noGrp="1" noChangeArrowheads="1"/>
          </p:cNvSpPr>
          <p:nvPr>
            <p:ph type="body" idx="1"/>
          </p:nvPr>
        </p:nvSpPr>
        <p:spPr>
          <a:xfrm>
            <a:off x="457200" y="2057400"/>
            <a:ext cx="8229600" cy="4068763"/>
          </a:xfrm>
        </p:spPr>
        <p:txBody>
          <a:bodyPr/>
          <a:lstStyle/>
          <a:p>
            <a:pPr eaLnBrk="1" hangingPunct="1">
              <a:defRPr/>
            </a:pPr>
            <a:r>
              <a:rPr lang="en-US" dirty="0"/>
              <a:t>Resolve Impasse			</a:t>
            </a:r>
          </a:p>
          <a:p>
            <a:pPr eaLnBrk="1" hangingPunct="1">
              <a:defRPr/>
            </a:pPr>
            <a:r>
              <a:rPr lang="en-US" dirty="0"/>
              <a:t>Improve Communication</a:t>
            </a:r>
          </a:p>
          <a:p>
            <a:pPr eaLnBrk="1" hangingPunct="1">
              <a:defRPr/>
            </a:pPr>
            <a:r>
              <a:rPr lang="en-US" dirty="0"/>
              <a:t>Improve Relationships (FMCS uniquely positioned to help) </a:t>
            </a:r>
          </a:p>
          <a:p>
            <a:pPr eaLnBrk="1" hangingPunct="1">
              <a:defRPr/>
            </a:pPr>
            <a:r>
              <a:rPr lang="en-US" dirty="0"/>
              <a:t>Positively Affect Conflicts in the Future</a:t>
            </a:r>
          </a:p>
          <a:p>
            <a:pPr lvl="1">
              <a:defRPr/>
            </a:pPr>
            <a:r>
              <a:rPr lang="en-US" dirty="0"/>
              <a:t>You will most likely see us again!</a:t>
            </a:r>
          </a:p>
          <a:p>
            <a:pPr eaLnBrk="1" hangingPunct="1">
              <a:defRPr/>
            </a:pPr>
            <a:endParaRPr lang="en-US" dirty="0"/>
          </a:p>
          <a:p>
            <a:pPr marL="0" indent="0" eaLnBrk="1" hangingPunct="1">
              <a:buNone/>
              <a:defRPr/>
            </a:pPr>
            <a:endParaRPr lang="en-US" dirty="0"/>
          </a:p>
        </p:txBody>
      </p:sp>
      <p:pic>
        <p:nvPicPr>
          <p:cNvPr id="8" name="Picture 2" descr="C:\Users\rgiacolone\AppData\Local\Microsoft\Windows\Temporary Internet Files\Content.IE5\EA0MTSED\調解圖[1].png">
            <a:extLst>
              <a:ext uri="{FF2B5EF4-FFF2-40B4-BE49-F238E27FC236}">
                <a16:creationId xmlns:a16="http://schemas.microsoft.com/office/drawing/2014/main" id="{42DCE233-B6EB-4A71-ACCB-FC1604D80A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7258" y="1295400"/>
            <a:ext cx="2590260" cy="1942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748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73D0EA2-A59C-4A81-86A4-524018F13168}" type="slidenum">
              <a:rPr lang="en-US"/>
              <a:pPr>
                <a:defRPr/>
              </a:pPr>
              <a:t>10</a:t>
            </a:fld>
            <a:endParaRPr lang="en-US"/>
          </a:p>
        </p:txBody>
      </p:sp>
      <p:sp>
        <p:nvSpPr>
          <p:cNvPr id="44034" name="Rectangle 2"/>
          <p:cNvSpPr>
            <a:spLocks noGrp="1" noChangeArrowheads="1"/>
          </p:cNvSpPr>
          <p:nvPr>
            <p:ph type="title"/>
          </p:nvPr>
        </p:nvSpPr>
        <p:spPr/>
        <p:txBody>
          <a:bodyPr/>
          <a:lstStyle/>
          <a:p>
            <a:pPr eaLnBrk="1" hangingPunct="1">
              <a:defRPr/>
            </a:pPr>
            <a:r>
              <a:rPr lang="en-US" dirty="0"/>
              <a:t>Mediation Techniques</a:t>
            </a:r>
          </a:p>
        </p:txBody>
      </p:sp>
      <p:sp>
        <p:nvSpPr>
          <p:cNvPr id="44035" name="Rectangle 3"/>
          <p:cNvSpPr>
            <a:spLocks noGrp="1" noChangeArrowheads="1"/>
          </p:cNvSpPr>
          <p:nvPr>
            <p:ph type="body" idx="1"/>
          </p:nvPr>
        </p:nvSpPr>
        <p:spPr/>
        <p:txBody>
          <a:bodyPr/>
          <a:lstStyle/>
          <a:p>
            <a:pPr marL="914400" lvl="1" indent="-457200" eaLnBrk="1" hangingPunct="1">
              <a:buFont typeface="Tahoma" pitchFamily="34" charset="0"/>
              <a:buAutoNum type="arabicPeriod"/>
              <a:defRPr/>
            </a:pPr>
            <a:r>
              <a:rPr lang="en-US" sz="2400" dirty="0"/>
              <a:t>Ask Questions</a:t>
            </a:r>
          </a:p>
          <a:p>
            <a:pPr marL="914400" lvl="1" indent="-457200" eaLnBrk="1" hangingPunct="1">
              <a:buFont typeface="Tahoma" pitchFamily="34" charset="0"/>
              <a:buAutoNum type="arabicPeriod"/>
              <a:defRPr/>
            </a:pPr>
            <a:r>
              <a:rPr lang="en-US" sz="2400" dirty="0"/>
              <a:t>Listen</a:t>
            </a:r>
          </a:p>
          <a:p>
            <a:pPr marL="914400" lvl="1" indent="-457200" eaLnBrk="1" hangingPunct="1">
              <a:buFont typeface="Tahoma" pitchFamily="34" charset="0"/>
              <a:buAutoNum type="arabicPeriod"/>
              <a:defRPr/>
            </a:pPr>
            <a:r>
              <a:rPr lang="en-US" sz="2400" dirty="0"/>
              <a:t>Restate, Reflect, Reframe</a:t>
            </a:r>
          </a:p>
          <a:p>
            <a:pPr marL="914400" lvl="1" indent="-457200" eaLnBrk="1" hangingPunct="1">
              <a:buFont typeface="Tahoma" pitchFamily="34" charset="0"/>
              <a:buAutoNum type="arabicPeriod"/>
              <a:defRPr/>
            </a:pPr>
            <a:r>
              <a:rPr lang="en-US" sz="2400" dirty="0"/>
              <a:t>Identify Interests</a:t>
            </a:r>
          </a:p>
          <a:p>
            <a:pPr marL="914400" lvl="1" indent="-457200" eaLnBrk="1" hangingPunct="1">
              <a:buFont typeface="Tahoma" pitchFamily="34" charset="0"/>
              <a:buAutoNum type="arabicPeriod"/>
              <a:defRPr/>
            </a:pPr>
            <a:r>
              <a:rPr lang="en-US" sz="2400" dirty="0"/>
              <a:t>Identify Common Ground</a:t>
            </a:r>
          </a:p>
          <a:p>
            <a:pPr marL="914400" lvl="1" indent="-457200" eaLnBrk="1" hangingPunct="1">
              <a:buFont typeface="Tahoma" pitchFamily="34" charset="0"/>
              <a:buAutoNum type="arabicPeriod"/>
              <a:defRPr/>
            </a:pPr>
            <a:r>
              <a:rPr lang="en-US" sz="2400" dirty="0"/>
              <a:t>Communicate Impartiality</a:t>
            </a:r>
          </a:p>
          <a:p>
            <a:pPr marL="914400" lvl="1" indent="-457200" eaLnBrk="1" hangingPunct="1">
              <a:buFont typeface="Tahoma" pitchFamily="34" charset="0"/>
              <a:buAutoNum type="arabicPeriod"/>
              <a:defRPr/>
            </a:pPr>
            <a:r>
              <a:rPr lang="en-US" sz="2400" dirty="0"/>
              <a:t>Express Realistic Optimism</a:t>
            </a:r>
          </a:p>
          <a:p>
            <a:pPr marL="914400" lvl="1" indent="-457200" eaLnBrk="1" hangingPunct="1">
              <a:buFont typeface="Tahoma" pitchFamily="34" charset="0"/>
              <a:buAutoNum type="arabicPeriod"/>
              <a:defRPr/>
            </a:pPr>
            <a:r>
              <a:rPr lang="en-US" sz="2400" dirty="0"/>
              <a:t>Explore Options</a:t>
            </a:r>
          </a:p>
          <a:p>
            <a:pPr marL="914400" lvl="1" indent="-457200" eaLnBrk="1" hangingPunct="1">
              <a:buFont typeface="Tahoma" pitchFamily="34" charset="0"/>
              <a:buAutoNum type="arabicPeriod"/>
              <a:defRPr/>
            </a:pPr>
            <a:r>
              <a:rPr lang="en-US" sz="2400" dirty="0"/>
              <a:t>Objectively Explain Risks of FSIP Intervention</a:t>
            </a:r>
          </a:p>
        </p:txBody>
      </p:sp>
    </p:spTree>
    <p:extLst>
      <p:ext uri="{BB962C8B-B14F-4D97-AF65-F5344CB8AC3E}">
        <p14:creationId xmlns:p14="http://schemas.microsoft.com/office/powerpoint/2010/main" val="2579255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Avoiding Impasse </a:t>
            </a:r>
          </a:p>
        </p:txBody>
      </p:sp>
      <p:sp>
        <p:nvSpPr>
          <p:cNvPr id="3" name="Content Placeholder 2"/>
          <p:cNvSpPr>
            <a:spLocks noGrp="1"/>
          </p:cNvSpPr>
          <p:nvPr>
            <p:ph idx="1"/>
          </p:nvPr>
        </p:nvSpPr>
        <p:spPr/>
        <p:txBody>
          <a:bodyPr>
            <a:normAutofit fontScale="85000" lnSpcReduction="10000"/>
          </a:bodyPr>
          <a:lstStyle/>
          <a:p>
            <a:r>
              <a:rPr lang="en-US" dirty="0"/>
              <a:t>Come to mediation ready to justify your position and interests</a:t>
            </a:r>
          </a:p>
          <a:p>
            <a:r>
              <a:rPr lang="en-US" dirty="0"/>
              <a:t>Be prepared to demonstrate need for your proposal</a:t>
            </a:r>
          </a:p>
          <a:p>
            <a:r>
              <a:rPr lang="en-US" dirty="0"/>
              <a:t>Be prepared to show that your proposals will have a positive affect on modern and progressive work practices to facilitate and improve employee performance and the efficient accomplishment of the operations of the Government</a:t>
            </a:r>
          </a:p>
          <a:p>
            <a:r>
              <a:rPr lang="en-US" dirty="0"/>
              <a:t>Don’t forget to think about, document, and present  the costs and benefits of the proposals</a:t>
            </a:r>
          </a:p>
        </p:txBody>
      </p:sp>
      <p:sp>
        <p:nvSpPr>
          <p:cNvPr id="4" name="Slide Number Placeholder 3">
            <a:extLst>
              <a:ext uri="{FF2B5EF4-FFF2-40B4-BE49-F238E27FC236}">
                <a16:creationId xmlns:a16="http://schemas.microsoft.com/office/drawing/2014/main" id="{68505B5A-8F94-45C4-82C3-C49EA4D2B5A6}"/>
              </a:ext>
            </a:extLst>
          </p:cNvPr>
          <p:cNvSpPr>
            <a:spLocks noGrp="1"/>
          </p:cNvSpPr>
          <p:nvPr>
            <p:ph type="sldNum" sz="quarter" idx="12"/>
          </p:nvPr>
        </p:nvSpPr>
        <p:spPr/>
        <p:txBody>
          <a:bodyPr/>
          <a:lstStyle/>
          <a:p>
            <a:fld id="{FD66DDB7-5AD2-4352-95AB-36A650F92263}" type="slidenum">
              <a:rPr lang="en-US" smtClean="0"/>
              <a:t>11</a:t>
            </a:fld>
            <a:endParaRPr lang="en-US"/>
          </a:p>
        </p:txBody>
      </p:sp>
    </p:spTree>
    <p:extLst>
      <p:ext uri="{BB962C8B-B14F-4D97-AF65-F5344CB8AC3E}">
        <p14:creationId xmlns:p14="http://schemas.microsoft.com/office/powerpoint/2010/main" val="2289772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TotalTime>
  <Words>349</Words>
  <Application>Microsoft Office PowerPoint</Application>
  <PresentationFormat>On-screen Show (4:3)</PresentationFormat>
  <Paragraphs>101</Paragraphs>
  <Slides>11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Tahoma</vt:lpstr>
      <vt:lpstr>Wingdings</vt:lpstr>
      <vt:lpstr>Office Theme</vt:lpstr>
      <vt:lpstr>AVOID THE IMPASSES PANEL &amp; GET A DEAL WITH FMCS!</vt:lpstr>
      <vt:lpstr>PowerPoint Presentation</vt:lpstr>
      <vt:lpstr>FMCS</vt:lpstr>
      <vt:lpstr>FMCS ROLE IN FEDERAL SECTOR BARGAINING SCHEME</vt:lpstr>
      <vt:lpstr>EXPANDED FMCS FEDERAL  SECTOR SERVICES 2009-2017</vt:lpstr>
      <vt:lpstr>PowerPoint Presentation</vt:lpstr>
      <vt:lpstr>PowerPoint Presentation</vt:lpstr>
      <vt:lpstr>              A Mediator Can…. </vt:lpstr>
      <vt:lpstr>FMCS Mediation</vt:lpstr>
      <vt:lpstr>Mediation Techniques</vt:lpstr>
      <vt:lpstr>Avoiding Impasse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 Giacolone</dc:creator>
  <cp:lastModifiedBy>Greaser Joseph</cp:lastModifiedBy>
  <cp:revision>23</cp:revision>
  <dcterms:created xsi:type="dcterms:W3CDTF">2017-08-28T17:20:17Z</dcterms:created>
  <dcterms:modified xsi:type="dcterms:W3CDTF">2017-09-18T19:35:03Z</dcterms:modified>
</cp:coreProperties>
</file>