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85" r:id="rId5"/>
    <p:sldId id="263" r:id="rId6"/>
    <p:sldId id="264" r:id="rId7"/>
    <p:sldId id="265" r:id="rId8"/>
    <p:sldId id="266" r:id="rId9"/>
    <p:sldId id="267" r:id="rId10"/>
    <p:sldId id="269" r:id="rId11"/>
    <p:sldId id="268" r:id="rId12"/>
    <p:sldId id="270" r:id="rId13"/>
    <p:sldId id="271" r:id="rId14"/>
    <p:sldId id="278" r:id="rId15"/>
    <p:sldId id="273" r:id="rId16"/>
    <p:sldId id="274" r:id="rId17"/>
    <p:sldId id="275" r:id="rId18"/>
    <p:sldId id="277" r:id="rId19"/>
    <p:sldId id="279" r:id="rId20"/>
    <p:sldId id="280" r:id="rId21"/>
    <p:sldId id="281" r:id="rId22"/>
    <p:sldId id="282" r:id="rId23"/>
    <p:sldId id="283" r:id="rId24"/>
    <p:sldId id="28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00C7"/>
    <a:srgbClr val="DA2825"/>
    <a:srgbClr val="1A66DE"/>
    <a:srgbClr val="8A00F3"/>
    <a:srgbClr val="FF0300"/>
    <a:srgbClr val="778086"/>
    <a:srgbClr val="00254D"/>
    <a:srgbClr val="012F5F"/>
    <a:srgbClr val="00235E"/>
    <a:srgbClr val="0066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13" autoAdjust="0"/>
    <p:restoredTop sz="94660"/>
  </p:normalViewPr>
  <p:slideViewPr>
    <p:cSldViewPr snapToGrid="0">
      <p:cViewPr varScale="1">
        <p:scale>
          <a:sx n="57" d="100"/>
          <a:sy n="57" d="100"/>
        </p:scale>
        <p:origin x="96" y="31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9AFFE8-5E6B-43BF-B7E1-5F1605BE2067}" type="datetimeFigureOut">
              <a:rPr lang="en-US" smtClean="0"/>
              <a:pPr/>
              <a:t>9/6/2017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48C2D1-8D0A-4218-9A6D-D525A372830C}" type="slidenum">
              <a:rPr lang="en-US" smtClean="0"/>
              <a:pPr/>
              <a:t>‹#›</a:t>
            </a:fld>
            <a:endParaRPr lang="en-US"/>
          </a:p>
        </p:txBody>
      </p:sp>
    </p:spTree>
    <p:extLst>
      <p:ext uri="{BB962C8B-B14F-4D97-AF65-F5344CB8AC3E}">
        <p14:creationId xmlns:p14="http://schemas.microsoft.com/office/powerpoint/2010/main" val="3005471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202954" y="6443291"/>
            <a:ext cx="898771" cy="247421"/>
          </a:xfrm>
          <a:prstGeom prst="rect">
            <a:avLst/>
          </a:prstGeom>
        </p:spPr>
      </p:pic>
      <p:sp>
        <p:nvSpPr>
          <p:cNvPr id="4" name="Round Same Side Corner Rectangle 3"/>
          <p:cNvSpPr/>
          <p:nvPr userDrawn="1"/>
        </p:nvSpPr>
        <p:spPr>
          <a:xfrm rot="5400000" flipV="1">
            <a:off x="11678273" y="6201349"/>
            <a:ext cx="296147" cy="731306"/>
          </a:xfrm>
          <a:prstGeom prst="round2SameRect">
            <a:avLst>
              <a:gd name="adj1" fmla="val 50000"/>
              <a:gd name="adj2" fmla="val 0"/>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userDrawn="1"/>
        </p:nvSpPr>
        <p:spPr>
          <a:xfrm>
            <a:off x="11470918" y="6419524"/>
            <a:ext cx="464292" cy="276999"/>
          </a:xfrm>
          <a:prstGeom prst="rect">
            <a:avLst/>
          </a:prstGeom>
        </p:spPr>
        <p:txBody>
          <a:bodyPr wrap="square">
            <a:spAutoFit/>
          </a:bodyPr>
          <a:lstStyle/>
          <a:p>
            <a:pPr algn="ctr"/>
            <a:fld id="{260E2A6B-A809-4840-BF14-8648BC0BDF87}" type="slidenum">
              <a:rPr lang="id-ID" sz="1200" smtClean="0">
                <a:solidFill>
                  <a:schemeClr val="bg1"/>
                </a:solidFill>
                <a:latin typeface="Trebuchet MS"/>
                <a:ea typeface="Roboto Condensed Light" panose="02000000000000000000" pitchFamily="2" charset="0"/>
                <a:cs typeface="Trebuchet MS"/>
              </a:rPr>
              <a:pPr algn="ctr"/>
              <a:t>‹#›</a:t>
            </a:fld>
            <a:endParaRPr lang="en-US" sz="1200" dirty="0">
              <a:solidFill>
                <a:schemeClr val="bg1"/>
              </a:solidFill>
              <a:latin typeface="Trebuchet MS"/>
              <a:cs typeface="Trebuchet MS"/>
            </a:endParaRPr>
          </a:p>
        </p:txBody>
      </p:sp>
    </p:spTree>
    <p:extLst>
      <p:ext uri="{BB962C8B-B14F-4D97-AF65-F5344CB8AC3E}">
        <p14:creationId xmlns:p14="http://schemas.microsoft.com/office/powerpoint/2010/main" val="1366068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0"/>
            <a:ext cx="6231467" cy="6858000"/>
          </a:xfrm>
          <a:prstGeom prst="homePlate">
            <a:avLst>
              <a:gd name="adj" fmla="val 35440"/>
            </a:avLst>
          </a:prstGeom>
        </p:spPr>
        <p:txBody>
          <a:bodyPr vert="horz"/>
          <a:lstStyle/>
          <a:p>
            <a:endParaRPr lang="en-US"/>
          </a:p>
        </p:txBody>
      </p:sp>
    </p:spTree>
    <p:extLst>
      <p:ext uri="{BB962C8B-B14F-4D97-AF65-F5344CB8AC3E}">
        <p14:creationId xmlns:p14="http://schemas.microsoft.com/office/powerpoint/2010/main" val="179777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with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2_Title Slide">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4229100" cy="6858000"/>
          </a:xfrm>
          <a:prstGeom prst="rect">
            <a:avLst/>
          </a:prstGeom>
          <a:ln>
            <a:noFill/>
          </a:ln>
        </p:spPr>
        <p:txBody>
          <a:bodyPr/>
          <a:lstStyle/>
          <a:p>
            <a:endParaRPr lang="en-US"/>
          </a:p>
        </p:txBody>
      </p:sp>
    </p:spTree>
    <p:extLst>
      <p:ext uri="{BB962C8B-B14F-4D97-AF65-F5344CB8AC3E}">
        <p14:creationId xmlns:p14="http://schemas.microsoft.com/office/powerpoint/2010/main" val="3030536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flipH="1">
            <a:off x="5960533" y="0"/>
            <a:ext cx="6231467" cy="6858000"/>
          </a:xfrm>
          <a:prstGeom prst="homePlate">
            <a:avLst>
              <a:gd name="adj" fmla="val 35440"/>
            </a:avLst>
          </a:prstGeom>
        </p:spPr>
        <p:txBody>
          <a:bodyPr vert="horz"/>
          <a:lstStyle/>
          <a:p>
            <a:endParaRPr lang="en-US"/>
          </a:p>
        </p:txBody>
      </p:sp>
    </p:spTree>
    <p:extLst>
      <p:ext uri="{BB962C8B-B14F-4D97-AF65-F5344CB8AC3E}">
        <p14:creationId xmlns:p14="http://schemas.microsoft.com/office/powerpoint/2010/main" val="35237195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6514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a:stretch/>
        </p:blipFill>
        <p:spPr>
          <a:xfrm>
            <a:off x="0" y="0"/>
            <a:ext cx="12192000" cy="4198960"/>
          </a:xfrm>
          <a:prstGeom prst="rect">
            <a:avLst/>
          </a:prstGeom>
        </p:spPr>
      </p:pic>
      <p:sp>
        <p:nvSpPr>
          <p:cNvPr id="9" name="Rectangle 8"/>
          <p:cNvSpPr/>
          <p:nvPr/>
        </p:nvSpPr>
        <p:spPr>
          <a:xfrm>
            <a:off x="-1" y="-29118"/>
            <a:ext cx="12192000" cy="4228078"/>
          </a:xfrm>
          <a:prstGeom prst="rect">
            <a:avLst/>
          </a:prstGeom>
          <a:gradFill>
            <a:gsLst>
              <a:gs pos="0">
                <a:schemeClr val="bg1"/>
              </a:gs>
              <a:gs pos="100000">
                <a:schemeClr val="bg1">
                  <a:alpha val="87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Untitled.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6965" y="364909"/>
            <a:ext cx="1793256" cy="1789710"/>
          </a:xfrm>
          <a:prstGeom prst="rect">
            <a:avLst/>
          </a:prstGeom>
        </p:spPr>
      </p:pic>
      <p:sp>
        <p:nvSpPr>
          <p:cNvPr id="10" name="Rectangle 9"/>
          <p:cNvSpPr/>
          <p:nvPr/>
        </p:nvSpPr>
        <p:spPr>
          <a:xfrm>
            <a:off x="2578382" y="2197969"/>
            <a:ext cx="7179003" cy="2616101"/>
          </a:xfrm>
          <a:prstGeom prst="rect">
            <a:avLst/>
          </a:prstGeom>
        </p:spPr>
        <p:txBody>
          <a:bodyPr wrap="square">
            <a:spAutoFit/>
          </a:bodyPr>
          <a:lstStyle/>
          <a:p>
            <a:pPr algn="ctr"/>
            <a:r>
              <a:rPr lang="en-US" sz="4400" spc="600" dirty="0">
                <a:solidFill>
                  <a:srgbClr val="1A66DE"/>
                </a:solidFill>
                <a:latin typeface="Trebuchet MS"/>
                <a:cs typeface="Trebuchet MS"/>
              </a:rPr>
              <a:t>Machinist Custom</a:t>
            </a:r>
          </a:p>
          <a:p>
            <a:pPr algn="ctr"/>
            <a:r>
              <a:rPr lang="en-US" sz="2400" spc="600" dirty="0">
                <a:solidFill>
                  <a:srgbClr val="1A66DE"/>
                </a:solidFill>
                <a:latin typeface="Trebuchet MS"/>
                <a:cs typeface="Trebuchet MS"/>
              </a:rPr>
              <a:t>Choices Program</a:t>
            </a:r>
          </a:p>
          <a:p>
            <a:pPr algn="ctr"/>
            <a:endParaRPr lang="en-US" sz="2400" spc="600" dirty="0">
              <a:solidFill>
                <a:srgbClr val="1A66DE"/>
              </a:solidFill>
              <a:latin typeface="Trebuchet MS"/>
              <a:cs typeface="Trebuchet MS"/>
            </a:endParaRPr>
          </a:p>
          <a:p>
            <a:pPr algn="ctr"/>
            <a:r>
              <a:rPr lang="en-US" sz="2400" spc="600" dirty="0">
                <a:solidFill>
                  <a:srgbClr val="1A66DE"/>
                </a:solidFill>
                <a:latin typeface="Trebuchet MS"/>
                <a:cs typeface="Trebuchet MS"/>
              </a:rPr>
              <a:t>Federal Employee Sector</a:t>
            </a:r>
          </a:p>
          <a:p>
            <a:pPr algn="ctr"/>
            <a:endParaRPr lang="en-US" sz="2400" spc="600" dirty="0">
              <a:solidFill>
                <a:srgbClr val="1A66DE"/>
              </a:solidFill>
              <a:latin typeface="Trebuchet MS"/>
              <a:cs typeface="Trebuchet MS"/>
            </a:endParaRPr>
          </a:p>
          <a:p>
            <a:pPr algn="ctr"/>
            <a:endParaRPr lang="en-US" sz="2400" spc="600" dirty="0">
              <a:solidFill>
                <a:srgbClr val="1A66DE"/>
              </a:solidFill>
              <a:latin typeface="Trebuchet MS"/>
              <a:cs typeface="Trebuchet MS"/>
            </a:endParaRPr>
          </a:p>
        </p:txBody>
      </p:sp>
      <p:sp>
        <p:nvSpPr>
          <p:cNvPr id="11" name="Rectangle 10"/>
          <p:cNvSpPr/>
          <p:nvPr/>
        </p:nvSpPr>
        <p:spPr>
          <a:xfrm>
            <a:off x="2217524" y="4313841"/>
            <a:ext cx="7756951" cy="338554"/>
          </a:xfrm>
          <a:prstGeom prst="rect">
            <a:avLst/>
          </a:prstGeom>
        </p:spPr>
        <p:txBody>
          <a:bodyPr wrap="none">
            <a:spAutoFit/>
          </a:bodyPr>
          <a:lstStyle/>
          <a:p>
            <a:pPr algn="ctr"/>
            <a:r>
              <a:rPr lang="en-US" sz="1600" spc="600" dirty="0">
                <a:solidFill>
                  <a:srgbClr val="778086"/>
                </a:solidFill>
                <a:latin typeface="Trebuchet MS"/>
                <a:cs typeface="Trebuchet MS"/>
              </a:rPr>
              <a:t>Supplemental Insurance for America’s Workers</a:t>
            </a:r>
          </a:p>
        </p:txBody>
      </p:sp>
      <p:pic>
        <p:nvPicPr>
          <p:cNvPr id="12" name="Picture 5" descr="IAMAW"/>
          <p:cNvPicPr>
            <a:picLocks noChangeAspect="1" noChangeArrowheads="1"/>
          </p:cNvPicPr>
          <p:nvPr/>
        </p:nvPicPr>
        <p:blipFill rotWithShape="1">
          <a:blip r:embed="rId4">
            <a:extLst>
              <a:ext uri="{28A0092B-C50C-407E-A947-70E740481C1C}">
                <a14:useLocalDpi xmlns:a14="http://schemas.microsoft.com/office/drawing/2010/main" val="0"/>
              </a:ext>
            </a:extLst>
          </a:blip>
          <a:srcRect l="1258" t="7208" r="76101" b="33749"/>
          <a:stretch/>
        </p:blipFill>
        <p:spPr bwMode="auto">
          <a:xfrm>
            <a:off x="4210050" y="4898328"/>
            <a:ext cx="685800" cy="676276"/>
          </a:xfrm>
          <a:prstGeom prst="ellipse">
            <a:avLst/>
          </a:prstGeom>
          <a:noFill/>
          <a:ln>
            <a:noFill/>
          </a:ln>
          <a:effectLst>
            <a:outerShdw blurRad="190500" dist="25400" dir="5400000" algn="ctr" rotWithShape="0">
              <a:prstClr val="black">
                <a:alpha val="4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5" descr="IAMAW"/>
          <p:cNvPicPr>
            <a:picLocks noChangeAspect="1" noChangeArrowheads="1"/>
          </p:cNvPicPr>
          <p:nvPr/>
        </p:nvPicPr>
        <p:blipFill rotWithShape="1">
          <a:blip r:embed="rId4">
            <a:extLst>
              <a:ext uri="{28A0092B-C50C-407E-A947-70E740481C1C}">
                <a14:useLocalDpi xmlns:a14="http://schemas.microsoft.com/office/drawing/2010/main" val="0"/>
              </a:ext>
            </a:extLst>
          </a:blip>
          <a:srcRect l="25471" t="5822" r="51888" b="35135"/>
          <a:stretch/>
        </p:blipFill>
        <p:spPr bwMode="auto">
          <a:xfrm>
            <a:off x="5238750" y="4898328"/>
            <a:ext cx="685800" cy="676276"/>
          </a:xfrm>
          <a:prstGeom prst="ellipse">
            <a:avLst/>
          </a:prstGeom>
          <a:noFill/>
          <a:ln>
            <a:noFill/>
          </a:ln>
          <a:effectLst>
            <a:outerShdw blurRad="190500" dist="25400" dir="5400000" algn="ctr" rotWithShape="0">
              <a:prstClr val="black">
                <a:alpha val="4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5" descr="IAMAW"/>
          <p:cNvPicPr>
            <a:picLocks noChangeAspect="1" noChangeArrowheads="1"/>
          </p:cNvPicPr>
          <p:nvPr/>
        </p:nvPicPr>
        <p:blipFill rotWithShape="1">
          <a:blip r:embed="rId4">
            <a:extLst>
              <a:ext uri="{28A0092B-C50C-407E-A947-70E740481C1C}">
                <a14:useLocalDpi xmlns:a14="http://schemas.microsoft.com/office/drawing/2010/main" val="0"/>
              </a:ext>
            </a:extLst>
          </a:blip>
          <a:srcRect l="52305" t="19959" r="25054" b="20997"/>
          <a:stretch/>
        </p:blipFill>
        <p:spPr bwMode="auto">
          <a:xfrm>
            <a:off x="6267450" y="4898328"/>
            <a:ext cx="685800" cy="676276"/>
          </a:xfrm>
          <a:prstGeom prst="ellipse">
            <a:avLst/>
          </a:prstGeom>
          <a:noFill/>
          <a:ln>
            <a:noFill/>
          </a:ln>
          <a:effectLst>
            <a:outerShdw blurRad="190500" dist="25400" dir="5400000" algn="ctr" rotWithShape="0">
              <a:prstClr val="black">
                <a:alpha val="4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5" descr="IAMAW"/>
          <p:cNvPicPr>
            <a:picLocks noChangeAspect="1" noChangeArrowheads="1"/>
          </p:cNvPicPr>
          <p:nvPr/>
        </p:nvPicPr>
        <p:blipFill rotWithShape="1">
          <a:blip r:embed="rId4">
            <a:extLst>
              <a:ext uri="{28A0092B-C50C-407E-A947-70E740481C1C}">
                <a14:useLocalDpi xmlns:a14="http://schemas.microsoft.com/office/drawing/2010/main" val="0"/>
              </a:ext>
            </a:extLst>
          </a:blip>
          <a:srcRect l="75889" t="13930" r="1470" b="27026"/>
          <a:stretch/>
        </p:blipFill>
        <p:spPr bwMode="auto">
          <a:xfrm>
            <a:off x="7296150" y="4898328"/>
            <a:ext cx="685800" cy="676276"/>
          </a:xfrm>
          <a:prstGeom prst="ellipse">
            <a:avLst/>
          </a:prstGeom>
          <a:noFill/>
          <a:ln>
            <a:noFill/>
          </a:ln>
          <a:effectLst>
            <a:outerShdw blurRad="190500" dist="25400" dir="5400000" algn="ctr" rotWithShape="0">
              <a:prstClr val="black">
                <a:alpha val="4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520244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10"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1250"/>
                            </p:stCondLst>
                            <p:childTnLst>
                              <p:par>
                                <p:cTn id="18" presetID="2" presetClass="entr" presetSubtype="4" decel="5000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par>
                                <p:cTn id="22" presetID="2" presetClass="entr" presetSubtype="4" decel="50000" fill="hold" grpId="0" nodeType="withEffect">
                                  <p:stCondLst>
                                    <p:cond delay="25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2" presetClass="entr" presetSubtype="2" decel="5000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1+#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2" decel="50000" fill="hold" nodeType="withEffect">
                                  <p:stCondLst>
                                    <p:cond delay="25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par>
                                <p:cTn id="35" presetID="2" presetClass="entr" presetSubtype="2" decel="50000" fill="hold" nodeType="withEffect">
                                  <p:stCondLst>
                                    <p:cond delay="35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par>
                                <p:cTn id="39" presetID="2" presetClass="entr" presetSubtype="2" decel="50000" fill="hold" nodeType="withEffect">
                                  <p:stCondLst>
                                    <p:cond delay="45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1+#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5719" r="5719"/>
          <a:stretch/>
        </p:blipFill>
        <p:spPr>
          <a:xfrm>
            <a:off x="6020392" y="0"/>
            <a:ext cx="6171608" cy="6858000"/>
          </a:xfrm>
          <a:prstGeom prst="rect">
            <a:avLst/>
          </a:prstGeom>
        </p:spPr>
      </p:pic>
      <p:sp>
        <p:nvSpPr>
          <p:cNvPr id="4" name="Rectangle 3"/>
          <p:cNvSpPr/>
          <p:nvPr/>
        </p:nvSpPr>
        <p:spPr>
          <a:xfrm>
            <a:off x="6006353" y="0"/>
            <a:ext cx="6185646" cy="6858000"/>
          </a:xfrm>
          <a:prstGeom prst="rect">
            <a:avLst/>
          </a:prstGeom>
          <a:gradFill>
            <a:gsLst>
              <a:gs pos="0">
                <a:schemeClr val="bg1"/>
              </a:gs>
              <a:gs pos="100000">
                <a:schemeClr val="bg1">
                  <a:alpha val="32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622109" y="758932"/>
            <a:ext cx="4155404" cy="1015663"/>
          </a:xfrm>
          <a:prstGeom prst="rect">
            <a:avLst/>
          </a:prstGeom>
        </p:spPr>
        <p:txBody>
          <a:bodyPr wrap="square">
            <a:spAutoFit/>
          </a:bodyPr>
          <a:lstStyle/>
          <a:p>
            <a:r>
              <a:rPr lang="en-US" sz="3600" spc="300" dirty="0">
                <a:solidFill>
                  <a:srgbClr val="1A66DE"/>
                </a:solidFill>
                <a:latin typeface="Trebuchet MS"/>
                <a:cs typeface="Trebuchet MS"/>
              </a:rPr>
              <a:t>Health Problems</a:t>
            </a:r>
          </a:p>
          <a:p>
            <a:r>
              <a:rPr lang="en-US" sz="2400" spc="600" dirty="0">
                <a:solidFill>
                  <a:srgbClr val="778086"/>
                </a:solidFill>
                <a:latin typeface="Trebuchet MS"/>
                <a:cs typeface="Trebuchet MS"/>
              </a:rPr>
              <a:t>Create Stress</a:t>
            </a:r>
          </a:p>
        </p:txBody>
      </p:sp>
      <p:sp>
        <p:nvSpPr>
          <p:cNvPr id="6" name="Rectangle 5"/>
          <p:cNvSpPr/>
          <p:nvPr/>
        </p:nvSpPr>
        <p:spPr>
          <a:xfrm>
            <a:off x="622109" y="2024552"/>
            <a:ext cx="4731134" cy="3631763"/>
          </a:xfrm>
          <a:prstGeom prst="rect">
            <a:avLst/>
          </a:prstGeom>
        </p:spPr>
        <p:txBody>
          <a:bodyPr wrap="square">
            <a:spAutoFit/>
          </a:bodyPr>
          <a:lstStyle/>
          <a:p>
            <a:pPr marL="285750" indent="-285750" algn="just">
              <a:spcAft>
                <a:spcPts val="1000"/>
              </a:spcAft>
              <a:buBlip>
                <a:blip r:embed="rId3"/>
              </a:buBlip>
            </a:pPr>
            <a:r>
              <a:rPr lang="en-US" sz="1200" dirty="0">
                <a:solidFill>
                  <a:srgbClr val="778086"/>
                </a:solidFill>
                <a:latin typeface="Calibri"/>
                <a:cs typeface="Calibri"/>
              </a:rPr>
              <a:t>Illness and medical bills were the cause of 62% of the personal bankruptcies in 2010 – 78% of those families had medical insurance</a:t>
            </a:r>
          </a:p>
          <a:p>
            <a:pPr marL="285750" indent="-285750" algn="just">
              <a:spcAft>
                <a:spcPts val="1000"/>
              </a:spcAft>
              <a:buBlip>
                <a:blip r:embed="rId3"/>
              </a:buBlip>
            </a:pPr>
            <a:r>
              <a:rPr lang="en-US" sz="1200" dirty="0">
                <a:solidFill>
                  <a:srgbClr val="778086"/>
                </a:solidFill>
                <a:latin typeface="Calibri"/>
                <a:cs typeface="Calibri"/>
              </a:rPr>
              <a:t>The families with health insurance reported average out of pocket medical bills of just under $12,000 for major illness or injury.</a:t>
            </a:r>
          </a:p>
          <a:p>
            <a:pPr marL="285750" indent="-285750" algn="just">
              <a:spcAft>
                <a:spcPts val="1000"/>
              </a:spcAft>
              <a:buBlip>
                <a:blip r:embed="rId3"/>
              </a:buBlip>
            </a:pPr>
            <a:r>
              <a:rPr lang="en-US" sz="1200" dirty="0">
                <a:solidFill>
                  <a:srgbClr val="778086"/>
                </a:solidFill>
                <a:latin typeface="Calibri"/>
                <a:cs typeface="Calibri"/>
              </a:rPr>
              <a:t>43% of the cost of treating cancer is not covered by health insurance </a:t>
            </a:r>
          </a:p>
          <a:p>
            <a:pPr marL="285750" indent="-285750" algn="just">
              <a:spcAft>
                <a:spcPts val="1000"/>
              </a:spcAft>
              <a:buBlip>
                <a:blip r:embed="rId3"/>
              </a:buBlip>
            </a:pPr>
            <a:r>
              <a:rPr lang="en-US" sz="1200" dirty="0">
                <a:solidFill>
                  <a:srgbClr val="778086"/>
                </a:solidFill>
                <a:latin typeface="Calibri"/>
                <a:cs typeface="Calibri"/>
              </a:rPr>
              <a:t>20% of cancer patients use all or most of their savings </a:t>
            </a:r>
          </a:p>
          <a:p>
            <a:pPr marL="285750" indent="-285750" algn="just">
              <a:spcAft>
                <a:spcPts val="1000"/>
              </a:spcAft>
              <a:buBlip>
                <a:blip r:embed="rId3"/>
              </a:buBlip>
            </a:pPr>
            <a:r>
              <a:rPr lang="en-US" sz="1200" dirty="0">
                <a:solidFill>
                  <a:srgbClr val="778086"/>
                </a:solidFill>
                <a:latin typeface="Calibri"/>
                <a:cs typeface="Calibri"/>
              </a:rPr>
              <a:t>60% of the population experiences a critical illness (stroke, heart attack, cancer, organ transplant, etc.) before paying off their mortgage</a:t>
            </a:r>
          </a:p>
          <a:p>
            <a:pPr marL="285750" indent="-285750" algn="just">
              <a:spcAft>
                <a:spcPts val="1000"/>
              </a:spcAft>
              <a:buBlip>
                <a:blip r:embed="rId3"/>
              </a:buBlip>
            </a:pPr>
            <a:r>
              <a:rPr lang="en-US" sz="1200" dirty="0">
                <a:solidFill>
                  <a:srgbClr val="778086"/>
                </a:solidFill>
                <a:latin typeface="Calibri"/>
                <a:cs typeface="Calibri"/>
              </a:rPr>
              <a:t>Nearly half of those undergoing treatment for cancer put off care to pay non-medical bills. One in three have struggled to pay for basic necessities such as food.</a:t>
            </a:r>
          </a:p>
          <a:p>
            <a:pPr marL="285750" indent="-285750" algn="just">
              <a:spcAft>
                <a:spcPts val="1000"/>
              </a:spcAft>
              <a:buBlip>
                <a:blip r:embed="rId3"/>
              </a:buBlip>
            </a:pPr>
            <a:r>
              <a:rPr lang="en-US" sz="1200" dirty="0">
                <a:solidFill>
                  <a:srgbClr val="778086"/>
                </a:solidFill>
                <a:latin typeface="Calibri"/>
                <a:cs typeface="Calibri"/>
              </a:rPr>
              <a:t>Studies show that patients who can focus on getting well as opposed to worrying about the cost and their financial situation recover more quickly.</a:t>
            </a:r>
          </a:p>
        </p:txBody>
      </p:sp>
      <p:sp>
        <p:nvSpPr>
          <p:cNvPr id="8" name="Round Same Side Corner Rectangle 7"/>
          <p:cNvSpPr/>
          <p:nvPr/>
        </p:nvSpPr>
        <p:spPr>
          <a:xfrm rot="5400000" flipV="1">
            <a:off x="11678273" y="6201349"/>
            <a:ext cx="296147" cy="731306"/>
          </a:xfrm>
          <a:prstGeom prst="round2SameRect">
            <a:avLst>
              <a:gd name="adj1" fmla="val 50000"/>
              <a:gd name="adj2" fmla="val 0"/>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1470918" y="6419524"/>
            <a:ext cx="464292" cy="276999"/>
          </a:xfrm>
          <a:prstGeom prst="rect">
            <a:avLst/>
          </a:prstGeom>
        </p:spPr>
        <p:txBody>
          <a:bodyPr wrap="square">
            <a:spAutoFit/>
          </a:bodyPr>
          <a:lstStyle/>
          <a:p>
            <a:pPr algn="ctr"/>
            <a:fld id="{260E2A6B-A809-4840-BF14-8648BC0BDF87}" type="slidenum">
              <a:rPr lang="id-ID" sz="1200" smtClean="0">
                <a:solidFill>
                  <a:schemeClr val="bg1"/>
                </a:solidFill>
                <a:latin typeface="Trebuchet MS"/>
                <a:ea typeface="Roboto Condensed Light" panose="02000000000000000000" pitchFamily="2" charset="0"/>
                <a:cs typeface="Trebuchet MS"/>
              </a:rPr>
              <a:pPr algn="ctr"/>
              <a:t>2</a:t>
            </a:fld>
            <a:endParaRPr lang="en-US" sz="1200" dirty="0">
              <a:solidFill>
                <a:schemeClr val="bg1"/>
              </a:solidFill>
              <a:latin typeface="Trebuchet MS"/>
              <a:cs typeface="Trebuchet MS"/>
            </a:endParaRPr>
          </a:p>
        </p:txBody>
      </p:sp>
    </p:spTree>
    <p:extLst>
      <p:ext uri="{BB962C8B-B14F-4D97-AF65-F5344CB8AC3E}">
        <p14:creationId xmlns:p14="http://schemas.microsoft.com/office/powerpoint/2010/main" val="85439398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8" decel="5000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8" decel="50000" fill="hold" grpId="0" nodeType="with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758708" y="2310349"/>
            <a:ext cx="4639733" cy="3334246"/>
          </a:xfrm>
          <a:prstGeom prst="rect">
            <a:avLst/>
          </a:prstGeom>
        </p:spPr>
        <p:txBody>
          <a:bodyPr wrap="square">
            <a:spAutoFit/>
          </a:bodyPr>
          <a:lstStyle/>
          <a:p>
            <a:pPr marL="285750" indent="-285750" algn="just">
              <a:spcAft>
                <a:spcPts val="1000"/>
              </a:spcAft>
              <a:buBlip>
                <a:blip r:embed="rId2"/>
              </a:buBlip>
            </a:pPr>
            <a:r>
              <a:rPr lang="en-US" sz="1200" dirty="0">
                <a:solidFill>
                  <a:srgbClr val="778086"/>
                </a:solidFill>
                <a:latin typeface="Calibri"/>
                <a:cs typeface="Calibri"/>
              </a:rPr>
              <a:t>Supplements group benefits provided through the Collective Bargaining Agreement </a:t>
            </a:r>
          </a:p>
          <a:p>
            <a:pPr marL="285750" indent="-285750" algn="just">
              <a:spcAft>
                <a:spcPts val="1000"/>
              </a:spcAft>
              <a:buBlip>
                <a:blip r:embed="rId2"/>
              </a:buBlip>
            </a:pPr>
            <a:r>
              <a:rPr lang="en-US" sz="1200" dirty="0">
                <a:solidFill>
                  <a:srgbClr val="778086"/>
                </a:solidFill>
                <a:latin typeface="Calibri"/>
                <a:cs typeface="Calibri"/>
              </a:rPr>
              <a:t>Completely voluntary and designated for eligible dues paying members as approved by the local lodge</a:t>
            </a:r>
          </a:p>
          <a:p>
            <a:pPr marL="285750" indent="-285750" algn="just">
              <a:spcAft>
                <a:spcPts val="1000"/>
              </a:spcAft>
              <a:buBlip>
                <a:blip r:embed="rId2"/>
              </a:buBlip>
            </a:pPr>
            <a:r>
              <a:rPr lang="en-US" sz="1200" dirty="0">
                <a:solidFill>
                  <a:srgbClr val="778086"/>
                </a:solidFill>
                <a:latin typeface="Calibri"/>
                <a:cs typeface="Calibri"/>
              </a:rPr>
              <a:t>Guaranteed issue – No member is denied coverage</a:t>
            </a:r>
          </a:p>
          <a:p>
            <a:pPr marL="285750" indent="-285750" algn="just">
              <a:spcAft>
                <a:spcPts val="1000"/>
              </a:spcAft>
              <a:buBlip>
                <a:blip r:embed="rId2"/>
              </a:buBlip>
            </a:pPr>
            <a:r>
              <a:rPr lang="en-US" sz="1200" dirty="0">
                <a:solidFill>
                  <a:srgbClr val="778086"/>
                </a:solidFill>
                <a:latin typeface="Calibri"/>
                <a:cs typeface="Calibri"/>
              </a:rPr>
              <a:t>Individually owned – permanent coverage</a:t>
            </a:r>
          </a:p>
          <a:p>
            <a:pPr marL="285750" indent="-285750" algn="just">
              <a:spcAft>
                <a:spcPts val="1000"/>
              </a:spcAft>
              <a:buBlip>
                <a:blip r:embed="rId2"/>
              </a:buBlip>
            </a:pPr>
            <a:r>
              <a:rPr lang="en-US" sz="1200" dirty="0">
                <a:solidFill>
                  <a:srgbClr val="778086"/>
                </a:solidFill>
                <a:latin typeface="Calibri"/>
                <a:cs typeface="Calibri"/>
              </a:rPr>
              <a:t>Available to all family members (employee need not participate)</a:t>
            </a:r>
          </a:p>
          <a:p>
            <a:pPr marL="285750" indent="-285750" algn="just">
              <a:spcAft>
                <a:spcPts val="1000"/>
              </a:spcAft>
              <a:buBlip>
                <a:blip r:embed="rId2"/>
              </a:buBlip>
            </a:pPr>
            <a:r>
              <a:rPr lang="en-US" sz="1200" dirty="0">
                <a:solidFill>
                  <a:srgbClr val="778086"/>
                </a:solidFill>
                <a:latin typeface="Calibri"/>
                <a:cs typeface="Calibri"/>
              </a:rPr>
              <a:t>Premium collected through payroll deduction</a:t>
            </a:r>
          </a:p>
          <a:p>
            <a:pPr marL="285750" indent="-285750" algn="just">
              <a:spcAft>
                <a:spcPts val="1000"/>
              </a:spcAft>
              <a:buBlip>
                <a:blip r:embed="rId2"/>
              </a:buBlip>
            </a:pPr>
            <a:r>
              <a:rPr lang="en-US" sz="1200" dirty="0">
                <a:solidFill>
                  <a:srgbClr val="778086"/>
                </a:solidFill>
                <a:latin typeface="Calibri"/>
                <a:cs typeface="Calibri"/>
              </a:rPr>
              <a:t>Lifetime benefits – policies are portable with no change in benefits or cost</a:t>
            </a:r>
          </a:p>
          <a:p>
            <a:pPr marL="285750" indent="-285750" algn="just">
              <a:spcAft>
                <a:spcPts val="1000"/>
              </a:spcAft>
              <a:buBlip>
                <a:blip r:embed="rId2"/>
              </a:buBlip>
            </a:pPr>
            <a:r>
              <a:rPr lang="en-US" sz="1200" dirty="0">
                <a:solidFill>
                  <a:srgbClr val="778086"/>
                </a:solidFill>
                <a:latin typeface="Calibri"/>
                <a:cs typeface="Calibri"/>
              </a:rPr>
              <a:t>Enrollments conducted by salaried enrollment counselors </a:t>
            </a:r>
          </a:p>
          <a:p>
            <a:pPr marL="285750" indent="-285750" algn="just">
              <a:spcAft>
                <a:spcPts val="1000"/>
              </a:spcAft>
              <a:buBlip>
                <a:blip r:embed="rId2"/>
              </a:buBlip>
            </a:pPr>
            <a:r>
              <a:rPr lang="en-US" sz="1200" dirty="0">
                <a:solidFill>
                  <a:srgbClr val="778086"/>
                </a:solidFill>
                <a:latin typeface="Calibri"/>
                <a:cs typeface="Calibri"/>
              </a:rPr>
              <a:t>Annual reenrollment/policyholder service </a:t>
            </a:r>
          </a:p>
        </p:txBody>
      </p:sp>
      <p:sp>
        <p:nvSpPr>
          <p:cNvPr id="9" name="Rectangle 8"/>
          <p:cNvSpPr/>
          <p:nvPr/>
        </p:nvSpPr>
        <p:spPr>
          <a:xfrm>
            <a:off x="6758707" y="982171"/>
            <a:ext cx="4487334" cy="954107"/>
          </a:xfrm>
          <a:prstGeom prst="rect">
            <a:avLst/>
          </a:prstGeom>
        </p:spPr>
        <p:txBody>
          <a:bodyPr wrap="square">
            <a:spAutoFit/>
          </a:bodyPr>
          <a:lstStyle/>
          <a:p>
            <a:r>
              <a:rPr lang="en-US" sz="3600" spc="300" dirty="0">
                <a:solidFill>
                  <a:srgbClr val="1A66DE"/>
                </a:solidFill>
                <a:latin typeface="Trebuchet MS"/>
                <a:cs typeface="Trebuchet MS"/>
              </a:rPr>
              <a:t>Machinist Custom</a:t>
            </a:r>
          </a:p>
          <a:p>
            <a:r>
              <a:rPr lang="en-US" sz="2000" spc="300" dirty="0">
                <a:solidFill>
                  <a:srgbClr val="778086"/>
                </a:solidFill>
                <a:latin typeface="Trebuchet MS"/>
                <a:cs typeface="Trebuchet MS"/>
              </a:rPr>
              <a:t>Choices Overview</a:t>
            </a:r>
          </a:p>
        </p:txBody>
      </p:sp>
      <p:sp>
        <p:nvSpPr>
          <p:cNvPr id="12" name="Round Same Side Corner Rectangle 11"/>
          <p:cNvSpPr/>
          <p:nvPr/>
        </p:nvSpPr>
        <p:spPr>
          <a:xfrm rot="5400000" flipV="1">
            <a:off x="11678273" y="6201349"/>
            <a:ext cx="296147" cy="731306"/>
          </a:xfrm>
          <a:prstGeom prst="round2SameRect">
            <a:avLst>
              <a:gd name="adj1" fmla="val 50000"/>
              <a:gd name="adj2" fmla="val 0"/>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11470918" y="6419524"/>
            <a:ext cx="464292" cy="276999"/>
          </a:xfrm>
          <a:prstGeom prst="rect">
            <a:avLst/>
          </a:prstGeom>
        </p:spPr>
        <p:txBody>
          <a:bodyPr wrap="square">
            <a:spAutoFit/>
          </a:bodyPr>
          <a:lstStyle/>
          <a:p>
            <a:pPr algn="ctr"/>
            <a:fld id="{260E2A6B-A809-4840-BF14-8648BC0BDF87}" type="slidenum">
              <a:rPr lang="id-ID" sz="1200" smtClean="0">
                <a:solidFill>
                  <a:schemeClr val="bg1"/>
                </a:solidFill>
                <a:latin typeface="Trebuchet MS"/>
                <a:ea typeface="Roboto Condensed Light" panose="02000000000000000000" pitchFamily="2" charset="0"/>
                <a:cs typeface="Trebuchet MS"/>
              </a:rPr>
              <a:pPr algn="ctr"/>
              <a:t>3</a:t>
            </a:fld>
            <a:endParaRPr lang="en-US" sz="1200" dirty="0">
              <a:solidFill>
                <a:schemeClr val="bg1"/>
              </a:solidFill>
              <a:latin typeface="Trebuchet MS"/>
              <a:cs typeface="Trebuchet MS"/>
            </a:endParaRPr>
          </a:p>
        </p:txBody>
      </p:sp>
      <p:pic>
        <p:nvPicPr>
          <p:cNvPr id="3" name="Picture Placeholder 2"/>
          <p:cNvPicPr>
            <a:picLocks noGrp="1" noChangeAspect="1"/>
          </p:cNvPicPr>
          <p:nvPr>
            <p:ph type="pic" sz="quarter" idx="10"/>
          </p:nvPr>
        </p:nvPicPr>
        <p:blipFill rotWithShape="1">
          <a:blip r:embed="rId3"/>
          <a:srcRect l="23321" r="11189"/>
          <a:stretch/>
        </p:blipFill>
        <p:spPr/>
      </p:pic>
      <p:sp>
        <p:nvSpPr>
          <p:cNvPr id="10" name="Pentagon 9"/>
          <p:cNvSpPr/>
          <p:nvPr/>
        </p:nvSpPr>
        <p:spPr>
          <a:xfrm>
            <a:off x="0" y="0"/>
            <a:ext cx="6231467" cy="6858000"/>
          </a:xfrm>
          <a:prstGeom prst="homePlate">
            <a:avLst>
              <a:gd name="adj" fmla="val 35017"/>
            </a:avLst>
          </a:prstGeom>
          <a:gradFill>
            <a:gsLst>
              <a:gs pos="0">
                <a:schemeClr val="bg1"/>
              </a:gs>
              <a:gs pos="100000">
                <a:schemeClr val="bg1">
                  <a:alpha val="3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4"/>
          <a:stretch>
            <a:fillRect/>
          </a:stretch>
        </p:blipFill>
        <p:spPr>
          <a:xfrm>
            <a:off x="202954" y="6443291"/>
            <a:ext cx="898771" cy="247421"/>
          </a:xfrm>
          <a:prstGeom prst="rect">
            <a:avLst/>
          </a:prstGeom>
        </p:spPr>
      </p:pic>
    </p:spTree>
    <p:extLst>
      <p:ext uri="{BB962C8B-B14F-4D97-AF65-F5344CB8AC3E}">
        <p14:creationId xmlns:p14="http://schemas.microsoft.com/office/powerpoint/2010/main" val="8853508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decel="5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decel="50000" fill="hold" grpId="0" nodeType="withEffect">
                                  <p:stCondLst>
                                    <p:cond delay="25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ounded Rectangle 44"/>
          <p:cNvSpPr/>
          <p:nvPr/>
        </p:nvSpPr>
        <p:spPr>
          <a:xfrm>
            <a:off x="-266099" y="1102189"/>
            <a:ext cx="11391299" cy="4114799"/>
          </a:xfrm>
          <a:prstGeom prst="roundRect">
            <a:avLst>
              <a:gd name="adj" fmla="val 1196"/>
            </a:avLst>
          </a:prstGeom>
          <a:solidFill>
            <a:schemeClr val="bg1"/>
          </a:solidFill>
          <a:ln>
            <a:noFill/>
          </a:ln>
          <a:effectLst>
            <a:outerShdw blurRad="381000" dist="190500" dir="54000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 name="Group 4"/>
          <p:cNvGrpSpPr/>
          <p:nvPr/>
        </p:nvGrpSpPr>
        <p:grpSpPr>
          <a:xfrm>
            <a:off x="5592659" y="1149291"/>
            <a:ext cx="5326683" cy="3617418"/>
            <a:chOff x="5635957" y="1173327"/>
            <a:chExt cx="5326683" cy="3617418"/>
          </a:xfrm>
        </p:grpSpPr>
        <p:grpSp>
          <p:nvGrpSpPr>
            <p:cNvPr id="23" name="Group 22"/>
            <p:cNvGrpSpPr/>
            <p:nvPr/>
          </p:nvGrpSpPr>
          <p:grpSpPr>
            <a:xfrm>
              <a:off x="5635957" y="1679279"/>
              <a:ext cx="3111468" cy="3111466"/>
              <a:chOff x="1367435" y="1409352"/>
              <a:chExt cx="3777521" cy="3777521"/>
            </a:xfrm>
          </p:grpSpPr>
          <p:sp>
            <p:nvSpPr>
              <p:cNvPr id="15" name="Pie 14"/>
              <p:cNvSpPr/>
              <p:nvPr/>
            </p:nvSpPr>
            <p:spPr>
              <a:xfrm>
                <a:off x="1449325" y="1491243"/>
                <a:ext cx="3613743" cy="3613740"/>
              </a:xfrm>
              <a:prstGeom prst="pie">
                <a:avLst>
                  <a:gd name="adj1" fmla="val 13590594"/>
                  <a:gd name="adj2" fmla="val 4927141"/>
                </a:avLst>
              </a:prstGeom>
              <a:solidFill>
                <a:schemeClr val="accent5"/>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sp>
            <p:nvSpPr>
              <p:cNvPr id="14" name="Pie 13"/>
              <p:cNvSpPr/>
              <p:nvPr/>
            </p:nvSpPr>
            <p:spPr>
              <a:xfrm>
                <a:off x="1449325" y="1491243"/>
                <a:ext cx="3613743" cy="3613740"/>
              </a:xfrm>
              <a:prstGeom prst="pie">
                <a:avLst>
                  <a:gd name="adj1" fmla="val 16138041"/>
                  <a:gd name="adj2" fmla="val 1584527"/>
                </a:avLst>
              </a:prstGeom>
              <a:solidFill>
                <a:srgbClr val="7000C7"/>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sp>
            <p:nvSpPr>
              <p:cNvPr id="13" name="Pie 12"/>
              <p:cNvSpPr/>
              <p:nvPr/>
            </p:nvSpPr>
            <p:spPr>
              <a:xfrm>
                <a:off x="1449325" y="1491243"/>
                <a:ext cx="3613743" cy="3613740"/>
              </a:xfrm>
              <a:prstGeom prst="pie">
                <a:avLst>
                  <a:gd name="adj1" fmla="val 15869277"/>
                  <a:gd name="adj2" fmla="val 19510160"/>
                </a:avLst>
              </a:prstGeom>
              <a:solidFill>
                <a:schemeClr val="accent3">
                  <a:lumMod val="60000"/>
                  <a:lumOff val="40000"/>
                </a:schemeClr>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sp>
            <p:nvSpPr>
              <p:cNvPr id="6" name="Pie 5"/>
              <p:cNvSpPr/>
              <p:nvPr/>
            </p:nvSpPr>
            <p:spPr>
              <a:xfrm>
                <a:off x="1367435" y="1409352"/>
                <a:ext cx="3777521" cy="3777521"/>
              </a:xfrm>
              <a:prstGeom prst="pie">
                <a:avLst>
                  <a:gd name="adj1" fmla="val 4640209"/>
                  <a:gd name="adj2" fmla="val 16245425"/>
                </a:avLst>
              </a:prstGeom>
              <a:solidFill>
                <a:srgbClr val="1A66DE"/>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grpSp>
        <p:grpSp>
          <p:nvGrpSpPr>
            <p:cNvPr id="4" name="Group 3"/>
            <p:cNvGrpSpPr/>
            <p:nvPr/>
          </p:nvGrpSpPr>
          <p:grpSpPr>
            <a:xfrm>
              <a:off x="9111182" y="2498240"/>
              <a:ext cx="1851458" cy="1473544"/>
              <a:chOff x="5758382" y="2415608"/>
              <a:chExt cx="1851458" cy="1473544"/>
            </a:xfrm>
          </p:grpSpPr>
          <p:grpSp>
            <p:nvGrpSpPr>
              <p:cNvPr id="3" name="Group 2"/>
              <p:cNvGrpSpPr/>
              <p:nvPr/>
            </p:nvGrpSpPr>
            <p:grpSpPr>
              <a:xfrm>
                <a:off x="5901821" y="2415608"/>
                <a:ext cx="1708019" cy="1473544"/>
                <a:chOff x="5901821" y="2415608"/>
                <a:chExt cx="1708019" cy="1473544"/>
              </a:xfrm>
            </p:grpSpPr>
            <p:sp>
              <p:nvSpPr>
                <p:cNvPr id="21" name="TextBox 20"/>
                <p:cNvSpPr txBox="1"/>
                <p:nvPr/>
              </p:nvSpPr>
              <p:spPr>
                <a:xfrm>
                  <a:off x="5901821" y="2415608"/>
                  <a:ext cx="1708019" cy="307777"/>
                </a:xfrm>
                <a:prstGeom prst="rect">
                  <a:avLst/>
                </a:prstGeom>
                <a:noFill/>
              </p:spPr>
              <p:txBody>
                <a:bodyPr wrap="square" rtlCol="0" anchor="ctr">
                  <a:spAutoFit/>
                </a:bodyPr>
                <a:lstStyle/>
                <a:p>
                  <a:r>
                    <a:rPr lang="en-US" sz="1400" dirty="0">
                      <a:solidFill>
                        <a:srgbClr val="778086"/>
                      </a:solidFill>
                      <a:latin typeface="Trebuchet MS"/>
                      <a:cs typeface="Trebuchet MS"/>
                    </a:rPr>
                    <a:t>Life</a:t>
                  </a:r>
                </a:p>
              </p:txBody>
            </p:sp>
            <p:sp>
              <p:nvSpPr>
                <p:cNvPr id="28" name="TextBox 27"/>
                <p:cNvSpPr txBox="1"/>
                <p:nvPr/>
              </p:nvSpPr>
              <p:spPr>
                <a:xfrm>
                  <a:off x="5901821" y="2804197"/>
                  <a:ext cx="1708019" cy="307777"/>
                </a:xfrm>
                <a:prstGeom prst="rect">
                  <a:avLst/>
                </a:prstGeom>
                <a:noFill/>
              </p:spPr>
              <p:txBody>
                <a:bodyPr wrap="square" rtlCol="0" anchor="ctr">
                  <a:spAutoFit/>
                </a:bodyPr>
                <a:lstStyle/>
                <a:p>
                  <a:r>
                    <a:rPr lang="en-US" sz="1400" dirty="0">
                      <a:solidFill>
                        <a:srgbClr val="778086"/>
                      </a:solidFill>
                      <a:latin typeface="Trebuchet MS"/>
                      <a:cs typeface="Trebuchet MS"/>
                    </a:rPr>
                    <a:t>Critical Illness</a:t>
                  </a:r>
                </a:p>
              </p:txBody>
            </p:sp>
            <p:sp>
              <p:nvSpPr>
                <p:cNvPr id="31" name="TextBox 30"/>
                <p:cNvSpPr txBox="1"/>
                <p:nvPr/>
              </p:nvSpPr>
              <p:spPr>
                <a:xfrm>
                  <a:off x="5901821" y="3192786"/>
                  <a:ext cx="1708019" cy="307777"/>
                </a:xfrm>
                <a:prstGeom prst="rect">
                  <a:avLst/>
                </a:prstGeom>
                <a:noFill/>
              </p:spPr>
              <p:txBody>
                <a:bodyPr wrap="square" rtlCol="0" anchor="ctr">
                  <a:spAutoFit/>
                </a:bodyPr>
                <a:lstStyle/>
                <a:p>
                  <a:r>
                    <a:rPr lang="en-US" sz="1400" dirty="0">
                      <a:solidFill>
                        <a:srgbClr val="778086"/>
                      </a:solidFill>
                      <a:latin typeface="Trebuchet MS"/>
                      <a:cs typeface="Trebuchet MS"/>
                    </a:rPr>
                    <a:t>Disability</a:t>
                  </a:r>
                </a:p>
              </p:txBody>
            </p:sp>
            <p:sp>
              <p:nvSpPr>
                <p:cNvPr id="34" name="TextBox 33"/>
                <p:cNvSpPr txBox="1"/>
                <p:nvPr/>
              </p:nvSpPr>
              <p:spPr>
                <a:xfrm>
                  <a:off x="5901821" y="3581375"/>
                  <a:ext cx="1708019" cy="307777"/>
                </a:xfrm>
                <a:prstGeom prst="rect">
                  <a:avLst/>
                </a:prstGeom>
                <a:noFill/>
              </p:spPr>
              <p:txBody>
                <a:bodyPr wrap="square" rtlCol="0" anchor="ctr">
                  <a:spAutoFit/>
                </a:bodyPr>
                <a:lstStyle/>
                <a:p>
                  <a:r>
                    <a:rPr lang="en-US" sz="1400" dirty="0">
                      <a:solidFill>
                        <a:srgbClr val="778086"/>
                      </a:solidFill>
                      <a:latin typeface="Trebuchet MS"/>
                      <a:cs typeface="Trebuchet MS"/>
                    </a:rPr>
                    <a:t>Accident</a:t>
                  </a:r>
                </a:p>
              </p:txBody>
            </p:sp>
          </p:grpSp>
          <p:sp>
            <p:nvSpPr>
              <p:cNvPr id="22" name="Oval 21"/>
              <p:cNvSpPr/>
              <p:nvPr/>
            </p:nvSpPr>
            <p:spPr>
              <a:xfrm>
                <a:off x="5758382" y="2532818"/>
                <a:ext cx="124884" cy="124884"/>
              </a:xfrm>
              <a:prstGeom prst="ellipse">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9" name="Oval 28"/>
              <p:cNvSpPr/>
              <p:nvPr/>
            </p:nvSpPr>
            <p:spPr>
              <a:xfrm>
                <a:off x="5758382" y="2921407"/>
                <a:ext cx="124884" cy="124884"/>
              </a:xfrm>
              <a:prstGeom prst="ellipse">
                <a:avLst/>
              </a:prstGeom>
              <a:solidFill>
                <a:srgbClr val="5EF0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2" name="Oval 31"/>
              <p:cNvSpPr/>
              <p:nvPr/>
            </p:nvSpPr>
            <p:spPr>
              <a:xfrm>
                <a:off x="5758382" y="3309996"/>
                <a:ext cx="124884" cy="124884"/>
              </a:xfrm>
              <a:prstGeom prst="ellipse">
                <a:avLst/>
              </a:prstGeom>
              <a:solidFill>
                <a:srgbClr val="7000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5" name="Oval 34"/>
              <p:cNvSpPr/>
              <p:nvPr/>
            </p:nvSpPr>
            <p:spPr>
              <a:xfrm>
                <a:off x="5758382" y="3698585"/>
                <a:ext cx="124884" cy="124884"/>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grpSp>
        <p:sp>
          <p:nvSpPr>
            <p:cNvPr id="48" name="TextBox 47"/>
            <p:cNvSpPr txBox="1"/>
            <p:nvPr/>
          </p:nvSpPr>
          <p:spPr>
            <a:xfrm>
              <a:off x="5840903" y="1173327"/>
              <a:ext cx="3256458" cy="369332"/>
            </a:xfrm>
            <a:prstGeom prst="rect">
              <a:avLst/>
            </a:prstGeom>
            <a:noFill/>
          </p:spPr>
          <p:txBody>
            <a:bodyPr wrap="none" rtlCol="0">
              <a:spAutoFit/>
            </a:bodyPr>
            <a:lstStyle/>
            <a:p>
              <a:pPr algn="ctr"/>
              <a:r>
                <a:rPr lang="en-US" spc="300" dirty="0">
                  <a:solidFill>
                    <a:srgbClr val="778086"/>
                  </a:solidFill>
                  <a:latin typeface="Trebuchet MS"/>
                  <a:cs typeface="Trebuchet MS"/>
                </a:rPr>
                <a:t>Applications </a:t>
              </a:r>
              <a:r>
                <a:rPr lang="en-US" spc="300" dirty="0" err="1">
                  <a:solidFill>
                    <a:srgbClr val="778086"/>
                  </a:solidFill>
                  <a:latin typeface="Trebuchet MS"/>
                  <a:cs typeface="Trebuchet MS"/>
                </a:rPr>
                <a:t>Submited</a:t>
              </a:r>
              <a:endParaRPr lang="en-US" spc="300" dirty="0">
                <a:solidFill>
                  <a:srgbClr val="778086"/>
                </a:solidFill>
                <a:latin typeface="Trebuchet MS"/>
                <a:cs typeface="Trebuchet MS"/>
              </a:endParaRPr>
            </a:p>
          </p:txBody>
        </p:sp>
      </p:grpSp>
      <p:sp>
        <p:nvSpPr>
          <p:cNvPr id="51" name="Rectangle 50"/>
          <p:cNvSpPr/>
          <p:nvPr/>
        </p:nvSpPr>
        <p:spPr>
          <a:xfrm>
            <a:off x="910178" y="2559424"/>
            <a:ext cx="4373022" cy="1200329"/>
          </a:xfrm>
          <a:prstGeom prst="rect">
            <a:avLst/>
          </a:prstGeom>
        </p:spPr>
        <p:txBody>
          <a:bodyPr wrap="square">
            <a:spAutoFit/>
          </a:bodyPr>
          <a:lstStyle/>
          <a:p>
            <a:r>
              <a:rPr lang="en-US" sz="3600" spc="300" dirty="0">
                <a:solidFill>
                  <a:srgbClr val="1A66DE"/>
                </a:solidFill>
                <a:latin typeface="Trebuchet MS"/>
                <a:cs typeface="Trebuchet MS"/>
              </a:rPr>
              <a:t>What Are Members Buying?</a:t>
            </a:r>
          </a:p>
        </p:txBody>
      </p:sp>
    </p:spTree>
    <p:extLst>
      <p:ext uri="{BB962C8B-B14F-4D97-AF65-F5344CB8AC3E}">
        <p14:creationId xmlns:p14="http://schemas.microsoft.com/office/powerpoint/2010/main" val="374077259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8" decel="50000"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decel="50000" fill="hold" grpId="0" nodeType="withEffect">
                                  <p:stCondLst>
                                    <p:cond delay="35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0-#ppt_w/2"/>
                                          </p:val>
                                        </p:tav>
                                        <p:tav tm="100000">
                                          <p:val>
                                            <p:strVal val="#ppt_x"/>
                                          </p:val>
                                        </p:tav>
                                      </p:tavLst>
                                    </p:anim>
                                    <p:anim calcmode="lin" valueType="num">
                                      <p:cBhvr additive="base">
                                        <p:cTn id="16"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50977" y="2399527"/>
            <a:ext cx="8890046" cy="2962310"/>
            <a:chOff x="1650977" y="2399527"/>
            <a:chExt cx="8890046" cy="2962310"/>
          </a:xfrm>
        </p:grpSpPr>
        <p:sp>
          <p:nvSpPr>
            <p:cNvPr id="3" name="Oval 2"/>
            <p:cNvSpPr/>
            <p:nvPr/>
          </p:nvSpPr>
          <p:spPr>
            <a:xfrm>
              <a:off x="1650977" y="2399527"/>
              <a:ext cx="2962311" cy="2962310"/>
            </a:xfrm>
            <a:prstGeom prst="ellipse">
              <a:avLst/>
            </a:prstGeom>
            <a:noFill/>
            <a:ln w="88900">
              <a:solidFill>
                <a:schemeClr val="bg1">
                  <a:lumMod val="85000"/>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Arc 3"/>
            <p:cNvSpPr/>
            <p:nvPr/>
          </p:nvSpPr>
          <p:spPr>
            <a:xfrm>
              <a:off x="1651919" y="2401680"/>
              <a:ext cx="2959217" cy="2959217"/>
            </a:xfrm>
            <a:prstGeom prst="arc">
              <a:avLst>
                <a:gd name="adj1" fmla="val 10766207"/>
                <a:gd name="adj2" fmla="val 0"/>
              </a:avLst>
            </a:prstGeom>
            <a:ln w="88900" cap="rnd">
              <a:solidFill>
                <a:srgbClr val="1A66D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Oval 4"/>
            <p:cNvSpPr/>
            <p:nvPr/>
          </p:nvSpPr>
          <p:spPr>
            <a:xfrm>
              <a:off x="4619495" y="2399527"/>
              <a:ext cx="2962311" cy="2962310"/>
            </a:xfrm>
            <a:prstGeom prst="ellipse">
              <a:avLst/>
            </a:prstGeom>
            <a:noFill/>
            <a:ln w="88900">
              <a:solidFill>
                <a:schemeClr val="bg1">
                  <a:lumMod val="85000"/>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Arc 5"/>
            <p:cNvSpPr/>
            <p:nvPr/>
          </p:nvSpPr>
          <p:spPr>
            <a:xfrm rot="10800000">
              <a:off x="4610099" y="2401679"/>
              <a:ext cx="2969553" cy="2959217"/>
            </a:xfrm>
            <a:prstGeom prst="arc">
              <a:avLst>
                <a:gd name="adj1" fmla="val 10766207"/>
                <a:gd name="adj2" fmla="val 9012"/>
              </a:avLst>
            </a:prstGeom>
            <a:ln w="88900" cap="rnd">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Oval 6"/>
            <p:cNvSpPr/>
            <p:nvPr/>
          </p:nvSpPr>
          <p:spPr>
            <a:xfrm>
              <a:off x="7578712" y="2399527"/>
              <a:ext cx="2962311" cy="2962310"/>
            </a:xfrm>
            <a:prstGeom prst="ellipse">
              <a:avLst/>
            </a:prstGeom>
            <a:noFill/>
            <a:ln w="88900">
              <a:solidFill>
                <a:schemeClr val="bg1">
                  <a:lumMod val="85000"/>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Arc 7"/>
            <p:cNvSpPr/>
            <p:nvPr/>
          </p:nvSpPr>
          <p:spPr>
            <a:xfrm>
              <a:off x="7579654" y="2401680"/>
              <a:ext cx="2959217" cy="2959217"/>
            </a:xfrm>
            <a:prstGeom prst="arc">
              <a:avLst>
                <a:gd name="adj1" fmla="val 10766207"/>
                <a:gd name="adj2" fmla="val 0"/>
              </a:avLst>
            </a:prstGeom>
            <a:ln w="88900" cap="rnd">
              <a:solidFill>
                <a:srgbClr val="0BD0D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0" name="Rectangle 9"/>
          <p:cNvSpPr/>
          <p:nvPr/>
        </p:nvSpPr>
        <p:spPr>
          <a:xfrm>
            <a:off x="3489099" y="636838"/>
            <a:ext cx="5213802" cy="1200329"/>
          </a:xfrm>
          <a:prstGeom prst="rect">
            <a:avLst/>
          </a:prstGeom>
        </p:spPr>
        <p:txBody>
          <a:bodyPr wrap="square">
            <a:spAutoFit/>
          </a:bodyPr>
          <a:lstStyle/>
          <a:p>
            <a:pPr algn="ctr"/>
            <a:r>
              <a:rPr lang="en-US" sz="3600" spc="300" dirty="0">
                <a:solidFill>
                  <a:srgbClr val="1A66DE"/>
                </a:solidFill>
                <a:latin typeface="Trebuchet MS"/>
                <a:cs typeface="Trebuchet MS"/>
              </a:rPr>
              <a:t>Group Term Life Meets a Need - But…</a:t>
            </a:r>
          </a:p>
        </p:txBody>
      </p:sp>
      <p:sp>
        <p:nvSpPr>
          <p:cNvPr id="11" name="Rectangle 10"/>
          <p:cNvSpPr/>
          <p:nvPr/>
        </p:nvSpPr>
        <p:spPr>
          <a:xfrm>
            <a:off x="2088504" y="3295907"/>
            <a:ext cx="2087256" cy="1169551"/>
          </a:xfrm>
          <a:prstGeom prst="rect">
            <a:avLst/>
          </a:prstGeom>
        </p:spPr>
        <p:txBody>
          <a:bodyPr wrap="square" anchor="ctr">
            <a:spAutoFit/>
          </a:bodyPr>
          <a:lstStyle/>
          <a:p>
            <a:pPr algn="ctr"/>
            <a:r>
              <a:rPr lang="en-US" sz="1400" dirty="0">
                <a:solidFill>
                  <a:srgbClr val="778086"/>
                </a:solidFill>
                <a:latin typeface="Calibri"/>
                <a:cs typeface="Calibri"/>
              </a:rPr>
              <a:t>62% of the working population relies on group term life insurance as their sole source of life insurance coverage</a:t>
            </a:r>
          </a:p>
        </p:txBody>
      </p:sp>
      <p:sp>
        <p:nvSpPr>
          <p:cNvPr id="12" name="Rectangle 11"/>
          <p:cNvSpPr/>
          <p:nvPr/>
        </p:nvSpPr>
        <p:spPr>
          <a:xfrm>
            <a:off x="4970767" y="3295907"/>
            <a:ext cx="2259766" cy="1169551"/>
          </a:xfrm>
          <a:prstGeom prst="rect">
            <a:avLst/>
          </a:prstGeom>
        </p:spPr>
        <p:txBody>
          <a:bodyPr wrap="square" anchor="ctr">
            <a:spAutoFit/>
          </a:bodyPr>
          <a:lstStyle/>
          <a:p>
            <a:pPr algn="ctr"/>
            <a:r>
              <a:rPr lang="en-US" sz="1400" dirty="0">
                <a:solidFill>
                  <a:srgbClr val="778086"/>
                </a:solidFill>
                <a:latin typeface="Calibri"/>
                <a:cs typeface="Calibri"/>
              </a:rPr>
              <a:t>How do employees address the need for life insurance when their working days are over? Coverage for their family? </a:t>
            </a:r>
          </a:p>
        </p:txBody>
      </p:sp>
      <p:sp>
        <p:nvSpPr>
          <p:cNvPr id="13" name="Rectangle 12"/>
          <p:cNvSpPr/>
          <p:nvPr/>
        </p:nvSpPr>
        <p:spPr>
          <a:xfrm>
            <a:off x="8015634" y="3403629"/>
            <a:ext cx="2087256" cy="954107"/>
          </a:xfrm>
          <a:prstGeom prst="rect">
            <a:avLst/>
          </a:prstGeom>
        </p:spPr>
        <p:txBody>
          <a:bodyPr wrap="square" anchor="ctr">
            <a:spAutoFit/>
          </a:bodyPr>
          <a:lstStyle/>
          <a:p>
            <a:pPr algn="ctr"/>
            <a:r>
              <a:rPr lang="en-US" sz="1400" dirty="0">
                <a:solidFill>
                  <a:srgbClr val="778086"/>
                </a:solidFill>
                <a:latin typeface="Calibri"/>
                <a:cs typeface="Calibri"/>
              </a:rPr>
              <a:t>32% of the population is denied or rated when applying for an individual life insurance policy</a:t>
            </a:r>
          </a:p>
        </p:txBody>
      </p:sp>
    </p:spTree>
    <p:extLst>
      <p:ext uri="{BB962C8B-B14F-4D97-AF65-F5344CB8AC3E}">
        <p14:creationId xmlns:p14="http://schemas.microsoft.com/office/powerpoint/2010/main" val="60250360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50000"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7642" r="4390"/>
          <a:stretch/>
        </p:blipFill>
        <p:spPr>
          <a:xfrm>
            <a:off x="1320800" y="0"/>
            <a:ext cx="4580635" cy="6858000"/>
          </a:xfrm>
          <a:prstGeom prst="rect">
            <a:avLst/>
          </a:prstGeom>
        </p:spPr>
      </p:pic>
      <p:sp>
        <p:nvSpPr>
          <p:cNvPr id="4" name="Rectangle 3"/>
          <p:cNvSpPr/>
          <p:nvPr/>
        </p:nvSpPr>
        <p:spPr>
          <a:xfrm>
            <a:off x="6468746" y="2221283"/>
            <a:ext cx="4944321" cy="3447098"/>
          </a:xfrm>
          <a:prstGeom prst="rect">
            <a:avLst/>
          </a:prstGeom>
        </p:spPr>
        <p:txBody>
          <a:bodyPr wrap="square">
            <a:spAutoFit/>
          </a:bodyPr>
          <a:lstStyle/>
          <a:p>
            <a:pPr marL="285750" indent="-285750" algn="just">
              <a:spcAft>
                <a:spcPts val="1000"/>
              </a:spcAft>
              <a:buBlip>
                <a:blip r:embed="rId3"/>
              </a:buBlip>
            </a:pPr>
            <a:r>
              <a:rPr lang="en-US" sz="1400" dirty="0">
                <a:solidFill>
                  <a:srgbClr val="778086"/>
                </a:solidFill>
                <a:latin typeface="Calibri"/>
                <a:cs typeface="Calibri"/>
              </a:rPr>
              <a:t>Available to employees, children, and grandchildren on a truly guaranteed issue basis during their first year of eligibility. </a:t>
            </a:r>
            <a:r>
              <a:rPr lang="en-US" sz="1400" b="1" dirty="0">
                <a:solidFill>
                  <a:srgbClr val="778086"/>
                </a:solidFill>
                <a:latin typeface="Calibri"/>
                <a:cs typeface="Calibri"/>
              </a:rPr>
              <a:t>This means no health questions of any kind!</a:t>
            </a:r>
          </a:p>
          <a:p>
            <a:pPr marL="285750" indent="-285750" algn="just">
              <a:spcAft>
                <a:spcPts val="1000"/>
              </a:spcAft>
              <a:buBlip>
                <a:blip r:embed="rId3"/>
              </a:buBlip>
            </a:pPr>
            <a:r>
              <a:rPr lang="en-US" sz="1400" dirty="0">
                <a:solidFill>
                  <a:srgbClr val="778086"/>
                </a:solidFill>
                <a:latin typeface="Calibri"/>
                <a:cs typeface="Calibri"/>
              </a:rPr>
              <a:t>Spouse coverage available pending 6 month hospitalization question.</a:t>
            </a:r>
            <a:endParaRPr lang="en-US" sz="1400" b="1" dirty="0">
              <a:solidFill>
                <a:srgbClr val="778086"/>
              </a:solidFill>
              <a:latin typeface="Calibri"/>
              <a:cs typeface="Calibri"/>
            </a:endParaRPr>
          </a:p>
          <a:p>
            <a:pPr marL="285750" indent="-285750" algn="just">
              <a:spcAft>
                <a:spcPts val="1000"/>
              </a:spcAft>
              <a:buBlip>
                <a:blip r:embed="rId3"/>
              </a:buBlip>
            </a:pPr>
            <a:r>
              <a:rPr lang="en-US" sz="1400" dirty="0">
                <a:solidFill>
                  <a:srgbClr val="778086"/>
                </a:solidFill>
                <a:latin typeface="Calibri"/>
                <a:cs typeface="Calibri"/>
              </a:rPr>
              <a:t>$2 per week assures $17 of guaranteed future insurability.</a:t>
            </a:r>
          </a:p>
          <a:p>
            <a:pPr marL="285750" indent="-285750" algn="just">
              <a:spcAft>
                <a:spcPts val="1000"/>
              </a:spcAft>
              <a:buBlip>
                <a:blip r:embed="rId3"/>
              </a:buBlip>
            </a:pPr>
            <a:r>
              <a:rPr lang="en-US" sz="1400" dirty="0">
                <a:solidFill>
                  <a:srgbClr val="778086"/>
                </a:solidFill>
                <a:latin typeface="Calibri"/>
                <a:cs typeface="Calibri"/>
              </a:rPr>
              <a:t>Cost of life insurance will never go up and death benefit will never go down.</a:t>
            </a:r>
          </a:p>
          <a:p>
            <a:pPr marL="285750" indent="-285750" algn="just">
              <a:spcAft>
                <a:spcPts val="1000"/>
              </a:spcAft>
              <a:buBlip>
                <a:blip r:embed="rId3"/>
              </a:buBlip>
            </a:pPr>
            <a:r>
              <a:rPr lang="en-US" sz="1400" dirty="0">
                <a:solidFill>
                  <a:srgbClr val="778086"/>
                </a:solidFill>
                <a:latin typeface="Calibri"/>
                <a:cs typeface="Calibri"/>
              </a:rPr>
              <a:t>Employee need not apply in order to cover other family members.</a:t>
            </a:r>
          </a:p>
          <a:p>
            <a:pPr marL="285750" indent="-285750" algn="just">
              <a:spcAft>
                <a:spcPts val="1000"/>
              </a:spcAft>
              <a:buBlip>
                <a:blip r:embed="rId3"/>
              </a:buBlip>
            </a:pPr>
            <a:r>
              <a:rPr lang="en-US" sz="1400" dirty="0">
                <a:solidFill>
                  <a:srgbClr val="778086"/>
                </a:solidFill>
                <a:latin typeface="Calibri"/>
                <a:cs typeface="Calibri"/>
              </a:rPr>
              <a:t>All cash values are fully guaranteed.</a:t>
            </a:r>
          </a:p>
          <a:p>
            <a:pPr marL="285750" indent="-285750" algn="just">
              <a:spcAft>
                <a:spcPts val="1000"/>
              </a:spcAft>
              <a:buBlip>
                <a:blip r:embed="rId3"/>
              </a:buBlip>
            </a:pPr>
            <a:r>
              <a:rPr lang="en-US" sz="1400" dirty="0">
                <a:solidFill>
                  <a:srgbClr val="778086"/>
                </a:solidFill>
                <a:latin typeface="Calibri"/>
                <a:cs typeface="Calibri"/>
              </a:rPr>
              <a:t>Unisex and </a:t>
            </a:r>
            <a:r>
              <a:rPr lang="en-US" sz="1400" dirty="0" err="1">
                <a:solidFill>
                  <a:srgbClr val="778086"/>
                </a:solidFill>
                <a:latin typeface="Calibri"/>
                <a:cs typeface="Calibri"/>
              </a:rPr>
              <a:t>unismoker</a:t>
            </a:r>
            <a:r>
              <a:rPr lang="en-US" sz="1400" dirty="0">
                <a:solidFill>
                  <a:srgbClr val="778086"/>
                </a:solidFill>
                <a:latin typeface="Calibri"/>
                <a:cs typeface="Calibri"/>
              </a:rPr>
              <a:t> rates.</a:t>
            </a:r>
          </a:p>
        </p:txBody>
      </p:sp>
      <p:sp>
        <p:nvSpPr>
          <p:cNvPr id="5" name="Rectangle 4"/>
          <p:cNvSpPr/>
          <p:nvPr/>
        </p:nvSpPr>
        <p:spPr>
          <a:xfrm>
            <a:off x="6468746" y="731899"/>
            <a:ext cx="4927387" cy="1200329"/>
          </a:xfrm>
          <a:prstGeom prst="rect">
            <a:avLst/>
          </a:prstGeom>
        </p:spPr>
        <p:txBody>
          <a:bodyPr wrap="square">
            <a:spAutoFit/>
          </a:bodyPr>
          <a:lstStyle/>
          <a:p>
            <a:r>
              <a:rPr lang="en-US" sz="3600" spc="300" dirty="0">
                <a:solidFill>
                  <a:srgbClr val="1A66DE"/>
                </a:solidFill>
                <a:latin typeface="Trebuchet MS"/>
                <a:cs typeface="Trebuchet MS"/>
              </a:rPr>
              <a:t>Whole Life Insurance</a:t>
            </a:r>
          </a:p>
        </p:txBody>
      </p:sp>
      <p:sp>
        <p:nvSpPr>
          <p:cNvPr id="6" name="Rectangle 5"/>
          <p:cNvSpPr/>
          <p:nvPr/>
        </p:nvSpPr>
        <p:spPr>
          <a:xfrm>
            <a:off x="1320800" y="0"/>
            <a:ext cx="4588933" cy="6858000"/>
          </a:xfrm>
          <a:prstGeom prst="rect">
            <a:avLst/>
          </a:prstGeom>
          <a:gradFill>
            <a:gsLst>
              <a:gs pos="0">
                <a:schemeClr val="bg1"/>
              </a:gs>
              <a:gs pos="100000">
                <a:schemeClr val="bg1">
                  <a:alpha val="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599279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2" decel="5000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2" decel="50000" fill="hold" grpId="0" nodeType="withEffect">
                                  <p:stCondLst>
                                    <p:cond delay="25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a:stretch>
            <a:fillRect/>
          </a:stretch>
        </p:blipFill>
        <p:spPr>
          <a:xfrm flipH="1">
            <a:off x="0" y="0"/>
            <a:ext cx="10933484" cy="6858000"/>
          </a:xfrm>
          <a:prstGeom prst="rect">
            <a:avLst/>
          </a:prstGeom>
        </p:spPr>
      </p:pic>
      <p:sp>
        <p:nvSpPr>
          <p:cNvPr id="17" name="Rectangle 16"/>
          <p:cNvSpPr/>
          <p:nvPr/>
        </p:nvSpPr>
        <p:spPr>
          <a:xfrm>
            <a:off x="1" y="0"/>
            <a:ext cx="10979774" cy="6858000"/>
          </a:xfrm>
          <a:prstGeom prst="rect">
            <a:avLst/>
          </a:prstGeom>
          <a:gradFill>
            <a:gsLst>
              <a:gs pos="0">
                <a:schemeClr val="bg1">
                  <a:alpha val="85000"/>
                </a:schemeClr>
              </a:gs>
              <a:gs pos="100000">
                <a:schemeClr val="bg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1631203" y="2238977"/>
            <a:ext cx="3352375" cy="646331"/>
          </a:xfrm>
          <a:prstGeom prst="rect">
            <a:avLst/>
          </a:prstGeom>
        </p:spPr>
        <p:txBody>
          <a:bodyPr wrap="none">
            <a:spAutoFit/>
          </a:bodyPr>
          <a:lstStyle/>
          <a:p>
            <a:pPr algn="ctr"/>
            <a:r>
              <a:rPr lang="en-US" sz="3600" spc="300" dirty="0">
                <a:solidFill>
                  <a:srgbClr val="1A66DE"/>
                </a:solidFill>
                <a:latin typeface="Trebuchet MS"/>
                <a:cs typeface="Trebuchet MS"/>
              </a:rPr>
              <a:t>Weekly Rates</a:t>
            </a:r>
          </a:p>
        </p:txBody>
      </p:sp>
      <p:grpSp>
        <p:nvGrpSpPr>
          <p:cNvPr id="15" name="Group 14"/>
          <p:cNvGrpSpPr/>
          <p:nvPr/>
        </p:nvGrpSpPr>
        <p:grpSpPr>
          <a:xfrm>
            <a:off x="4959487" y="655066"/>
            <a:ext cx="5456116" cy="5153023"/>
            <a:chOff x="5055697" y="655066"/>
            <a:chExt cx="5456116" cy="5153023"/>
          </a:xfrm>
        </p:grpSpPr>
        <p:sp>
          <p:nvSpPr>
            <p:cNvPr id="4" name="Oval 10"/>
            <p:cNvSpPr>
              <a:spLocks noChangeArrowheads="1"/>
            </p:cNvSpPr>
            <p:nvPr/>
          </p:nvSpPr>
          <p:spPr bwMode="auto">
            <a:xfrm rot="805610" flipH="1">
              <a:off x="7354004" y="655066"/>
              <a:ext cx="3157809" cy="3162295"/>
            </a:xfrm>
            <a:prstGeom prst="ellipse">
              <a:avLst/>
            </a:pr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sp>
          <p:nvSpPr>
            <p:cNvPr id="5" name="Oval 11"/>
            <p:cNvSpPr>
              <a:spLocks noChangeArrowheads="1"/>
            </p:cNvSpPr>
            <p:nvPr/>
          </p:nvSpPr>
          <p:spPr bwMode="auto">
            <a:xfrm rot="805610" flipH="1">
              <a:off x="5055697" y="3233398"/>
              <a:ext cx="2573196" cy="2574691"/>
            </a:xfrm>
            <a:prstGeom prst="ellipse">
              <a:avLst/>
            </a:pr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solidFill>
                <a:latin typeface="Source Sans Pro" charset="0"/>
              </a:endParaRPr>
            </a:p>
          </p:txBody>
        </p:sp>
        <p:sp>
          <p:nvSpPr>
            <p:cNvPr id="6" name="Freeform 12"/>
            <p:cNvSpPr>
              <a:spLocks/>
            </p:cNvSpPr>
            <p:nvPr/>
          </p:nvSpPr>
          <p:spPr bwMode="auto">
            <a:xfrm rot="805610" flipH="1">
              <a:off x="6667265" y="2621367"/>
              <a:ext cx="1797200" cy="1680576"/>
            </a:xfrm>
            <a:custGeom>
              <a:avLst/>
              <a:gdLst>
                <a:gd name="T0" fmla="*/ 363 w 508"/>
                <a:gd name="T1" fmla="*/ 0 h 475"/>
                <a:gd name="T2" fmla="*/ 508 w 508"/>
                <a:gd name="T3" fmla="*/ 245 h 475"/>
                <a:gd name="T4" fmla="*/ 182 w 508"/>
                <a:gd name="T5" fmla="*/ 475 h 475"/>
                <a:gd name="T6" fmla="*/ 0 w 508"/>
                <a:gd name="T7" fmla="*/ 256 h 475"/>
                <a:gd name="T8" fmla="*/ 363 w 508"/>
                <a:gd name="T9" fmla="*/ 0 h 475"/>
              </a:gdLst>
              <a:ahLst/>
              <a:cxnLst>
                <a:cxn ang="0">
                  <a:pos x="T0" y="T1"/>
                </a:cxn>
                <a:cxn ang="0">
                  <a:pos x="T2" y="T3"/>
                </a:cxn>
                <a:cxn ang="0">
                  <a:pos x="T4" y="T5"/>
                </a:cxn>
                <a:cxn ang="0">
                  <a:pos x="T6" y="T7"/>
                </a:cxn>
                <a:cxn ang="0">
                  <a:pos x="T8" y="T9"/>
                </a:cxn>
              </a:cxnLst>
              <a:rect l="0" t="0" r="r" b="b"/>
              <a:pathLst>
                <a:path w="508" h="475">
                  <a:moveTo>
                    <a:pt x="363" y="0"/>
                  </a:moveTo>
                  <a:cubicBezTo>
                    <a:pt x="297" y="142"/>
                    <a:pt x="381" y="249"/>
                    <a:pt x="508" y="245"/>
                  </a:cubicBezTo>
                  <a:cubicBezTo>
                    <a:pt x="182" y="475"/>
                    <a:pt x="182" y="475"/>
                    <a:pt x="182" y="475"/>
                  </a:cubicBezTo>
                  <a:cubicBezTo>
                    <a:pt x="229" y="356"/>
                    <a:pt x="157" y="241"/>
                    <a:pt x="0" y="256"/>
                  </a:cubicBezTo>
                  <a:cubicBezTo>
                    <a:pt x="363" y="0"/>
                    <a:pt x="363" y="0"/>
                    <a:pt x="363" y="0"/>
                  </a:cubicBezTo>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solidFill>
                <a:latin typeface="Source Sans Pro" charset="0"/>
              </a:endParaRPr>
            </a:p>
          </p:txBody>
        </p:sp>
        <p:sp>
          <p:nvSpPr>
            <p:cNvPr id="7" name="Oval 6"/>
            <p:cNvSpPr/>
            <p:nvPr/>
          </p:nvSpPr>
          <p:spPr>
            <a:xfrm rot="805610">
              <a:off x="5202309" y="3390615"/>
              <a:ext cx="2286660" cy="228665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solidFill>
                  <a:schemeClr val="bg1"/>
                </a:solidFill>
                <a:latin typeface="Source Sans Pro" charset="0"/>
              </a:endParaRPr>
            </a:p>
          </p:txBody>
        </p:sp>
        <p:sp>
          <p:nvSpPr>
            <p:cNvPr id="8" name="Oval 7"/>
            <p:cNvSpPr/>
            <p:nvPr/>
          </p:nvSpPr>
          <p:spPr>
            <a:xfrm rot="805610">
              <a:off x="7434106" y="743395"/>
              <a:ext cx="2995300" cy="2995298"/>
            </a:xfrm>
            <a:prstGeom prst="ellipse">
              <a:avLst/>
            </a:prstGeom>
            <a:solidFill>
              <a:srgbClr val="1A66D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solidFill>
                  <a:srgbClr val="778086"/>
                </a:solidFill>
                <a:latin typeface="Trebuchet MS"/>
                <a:cs typeface="Trebuchet MS"/>
              </a:endParaRPr>
            </a:p>
          </p:txBody>
        </p:sp>
        <p:sp>
          <p:nvSpPr>
            <p:cNvPr id="13" name="Rectangle 12"/>
            <p:cNvSpPr/>
            <p:nvPr/>
          </p:nvSpPr>
          <p:spPr>
            <a:xfrm>
              <a:off x="5416651" y="4196123"/>
              <a:ext cx="1851982" cy="1200329"/>
            </a:xfrm>
            <a:prstGeom prst="rect">
              <a:avLst/>
            </a:prstGeom>
          </p:spPr>
          <p:txBody>
            <a:bodyPr wrap="square">
              <a:spAutoFit/>
            </a:bodyPr>
            <a:lstStyle/>
            <a:p>
              <a:pPr algn="ctr"/>
              <a:r>
                <a:rPr lang="en-US" dirty="0">
                  <a:solidFill>
                    <a:schemeClr val="bg1"/>
                  </a:solidFill>
                  <a:latin typeface="Trebuchet MS"/>
                  <a:cs typeface="Trebuchet MS"/>
                </a:rPr>
                <a:t>Plan is age based so amount of coverage</a:t>
              </a:r>
            </a:p>
          </p:txBody>
        </p:sp>
        <p:sp>
          <p:nvSpPr>
            <p:cNvPr id="14" name="Rectangle 13"/>
            <p:cNvSpPr/>
            <p:nvPr/>
          </p:nvSpPr>
          <p:spPr>
            <a:xfrm>
              <a:off x="7699856" y="1917879"/>
              <a:ext cx="2463800" cy="646331"/>
            </a:xfrm>
            <a:prstGeom prst="rect">
              <a:avLst/>
            </a:prstGeom>
          </p:spPr>
          <p:txBody>
            <a:bodyPr wrap="square">
              <a:spAutoFit/>
            </a:bodyPr>
            <a:lstStyle/>
            <a:p>
              <a:pPr algn="ctr"/>
              <a:r>
                <a:rPr lang="en-US" dirty="0">
                  <a:solidFill>
                    <a:schemeClr val="bg1"/>
                  </a:solidFill>
                  <a:latin typeface="Trebuchet MS"/>
                  <a:cs typeface="Trebuchet MS"/>
                </a:rPr>
                <a:t>$20 a week is Guarantee Issue.</a:t>
              </a:r>
            </a:p>
          </p:txBody>
        </p:sp>
      </p:grpSp>
      <p:pic>
        <p:nvPicPr>
          <p:cNvPr id="19" name="Picture 18"/>
          <p:cNvPicPr>
            <a:picLocks noChangeAspect="1"/>
          </p:cNvPicPr>
          <p:nvPr/>
        </p:nvPicPr>
        <p:blipFill>
          <a:blip r:embed="rId3"/>
          <a:stretch>
            <a:fillRect/>
          </a:stretch>
        </p:blipFill>
        <p:spPr>
          <a:xfrm>
            <a:off x="202954" y="6443291"/>
            <a:ext cx="898771" cy="247421"/>
          </a:xfrm>
          <a:prstGeom prst="rect">
            <a:avLst/>
          </a:prstGeom>
        </p:spPr>
      </p:pic>
      <p:sp>
        <p:nvSpPr>
          <p:cNvPr id="20" name="Round Same Side Corner Rectangle 19"/>
          <p:cNvSpPr/>
          <p:nvPr/>
        </p:nvSpPr>
        <p:spPr>
          <a:xfrm rot="5400000" flipV="1">
            <a:off x="11678273" y="6201349"/>
            <a:ext cx="296147" cy="731306"/>
          </a:xfrm>
          <a:prstGeom prst="round2SameRect">
            <a:avLst>
              <a:gd name="adj1" fmla="val 50000"/>
              <a:gd name="adj2" fmla="val 0"/>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11470918" y="6419524"/>
            <a:ext cx="464292" cy="276999"/>
          </a:xfrm>
          <a:prstGeom prst="rect">
            <a:avLst/>
          </a:prstGeom>
        </p:spPr>
        <p:txBody>
          <a:bodyPr wrap="square">
            <a:spAutoFit/>
          </a:bodyPr>
          <a:lstStyle/>
          <a:p>
            <a:pPr algn="ctr"/>
            <a:fld id="{260E2A6B-A809-4840-BF14-8648BC0BDF87}" type="slidenum">
              <a:rPr lang="id-ID" sz="1200" smtClean="0">
                <a:solidFill>
                  <a:schemeClr val="bg1"/>
                </a:solidFill>
                <a:latin typeface="Trebuchet MS"/>
                <a:ea typeface="Roboto Condensed Light" panose="02000000000000000000" pitchFamily="2" charset="0"/>
                <a:cs typeface="Trebuchet MS"/>
              </a:rPr>
              <a:pPr algn="ctr"/>
              <a:t>7</a:t>
            </a:fld>
            <a:endParaRPr lang="en-US" sz="1200" dirty="0">
              <a:solidFill>
                <a:schemeClr val="bg1"/>
              </a:solidFill>
              <a:latin typeface="Trebuchet MS"/>
              <a:cs typeface="Trebuchet MS"/>
            </a:endParaRPr>
          </a:p>
        </p:txBody>
      </p:sp>
    </p:spTree>
    <p:extLst>
      <p:ext uri="{BB962C8B-B14F-4D97-AF65-F5344CB8AC3E}">
        <p14:creationId xmlns:p14="http://schemas.microsoft.com/office/powerpoint/2010/main" val="1177511918"/>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decel="50000" fill="hold" grpId="0"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4" decel="5000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decel="50000" fill="hold" nodeType="withEffect">
                                  <p:stCondLst>
                                    <p:cond delay="25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a:srcRect l="20467"/>
          <a:stretch/>
        </p:blipFill>
        <p:spPr>
          <a:xfrm>
            <a:off x="0" y="0"/>
            <a:ext cx="8224501" cy="6858000"/>
          </a:xfrm>
          <a:prstGeom prst="rect">
            <a:avLst/>
          </a:prstGeom>
        </p:spPr>
      </p:pic>
      <p:sp>
        <p:nvSpPr>
          <p:cNvPr id="9" name="Rectangle 8"/>
          <p:cNvSpPr/>
          <p:nvPr/>
        </p:nvSpPr>
        <p:spPr>
          <a:xfrm>
            <a:off x="1" y="0"/>
            <a:ext cx="8235432" cy="6858000"/>
          </a:xfrm>
          <a:prstGeom prst="rect">
            <a:avLst/>
          </a:prstGeom>
          <a:gradFill>
            <a:gsLst>
              <a:gs pos="0">
                <a:schemeClr val="bg1">
                  <a:alpha val="85000"/>
                </a:schemeClr>
              </a:gs>
              <a:gs pos="100000">
                <a:schemeClr val="bg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ounded Rectangle 3"/>
          <p:cNvSpPr/>
          <p:nvPr/>
        </p:nvSpPr>
        <p:spPr>
          <a:xfrm>
            <a:off x="5048699" y="1141708"/>
            <a:ext cx="6053746" cy="3923206"/>
          </a:xfrm>
          <a:prstGeom prst="roundRect">
            <a:avLst>
              <a:gd name="adj" fmla="val 1196"/>
            </a:avLst>
          </a:prstGeom>
          <a:solidFill>
            <a:schemeClr val="bg1"/>
          </a:solidFill>
          <a:ln>
            <a:noFill/>
          </a:ln>
          <a:effectLst>
            <a:outerShdw blurRad="381000" dist="190500" dir="54000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 name="Content Placeholder 3"/>
          <p:cNvGraphicFramePr>
            <a:graphicFrameLocks/>
          </p:cNvGraphicFramePr>
          <p:nvPr>
            <p:extLst>
              <p:ext uri="{D42A27DB-BD31-4B8C-83A1-F6EECF244321}">
                <p14:modId xmlns:p14="http://schemas.microsoft.com/office/powerpoint/2010/main" val="3134576005"/>
              </p:ext>
            </p:extLst>
          </p:nvPr>
        </p:nvGraphicFramePr>
        <p:xfrm>
          <a:off x="5153188" y="1247286"/>
          <a:ext cx="5844768" cy="3712051"/>
        </p:xfrm>
        <a:graphic>
          <a:graphicData uri="http://schemas.openxmlformats.org/drawingml/2006/table">
            <a:tbl>
              <a:tblPr/>
              <a:tblGrid>
                <a:gridCol w="2922384">
                  <a:extLst>
                    <a:ext uri="{9D8B030D-6E8A-4147-A177-3AD203B41FA5}">
                      <a16:colId xmlns:a16="http://schemas.microsoft.com/office/drawing/2014/main" xmlns="" val="20000"/>
                    </a:ext>
                  </a:extLst>
                </a:gridCol>
                <a:gridCol w="2922384">
                  <a:extLst>
                    <a:ext uri="{9D8B030D-6E8A-4147-A177-3AD203B41FA5}">
                      <a16:colId xmlns:a16="http://schemas.microsoft.com/office/drawing/2014/main" xmlns="" val="20001"/>
                    </a:ext>
                  </a:extLst>
                </a:gridCol>
              </a:tblGrid>
              <a:tr h="59281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rgbClr val="FFFFFF"/>
                        </a:solidFill>
                        <a:effectLst/>
                        <a:latin typeface="Calibri" charset="0"/>
                        <a:ea typeface="ＭＳ Ｐゴシック" charset="0"/>
                      </a:endParaRPr>
                    </a:p>
                  </a:txBody>
                  <a:tcPr anchor="ctr" horzOverflow="overflow">
                    <a:lnL w="12700" cap="flat" cmpd="sng" algn="ctr">
                      <a:noFill/>
                      <a:prstDash val="solid"/>
                      <a:round/>
                      <a:headEnd type="none" w="med" len="med"/>
                      <a:tailEnd type="none" w="med" len="med"/>
                    </a:lnL>
                    <a:lnR w="9525" cap="flat" cmpd="sng" algn="ctr">
                      <a:solidFill>
                        <a:srgbClr val="D9D9D9"/>
                      </a:solid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b="1" i="0" u="none" strike="noStrike" cap="none" spc="300" normalizeH="0" baseline="0" dirty="0">
                          <a:ln>
                            <a:noFill/>
                          </a:ln>
                          <a:solidFill>
                            <a:srgbClr val="FFFFFF"/>
                          </a:solidFill>
                          <a:effectLst/>
                          <a:latin typeface="Trebuchet MS"/>
                          <a:ea typeface="ＭＳ Ｐゴシック" charset="0"/>
                          <a:cs typeface="Trebuchet MS"/>
                        </a:rPr>
                        <a:t>Face Value</a:t>
                      </a:r>
                    </a:p>
                  </a:txBody>
                  <a:tcPr anchor="ctr" horzOverflow="overflow">
                    <a:lnL w="9525" cap="flat" cmpd="sng" algn="ctr">
                      <a:solidFill>
                        <a:srgbClr val="D9D9D9"/>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779809">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778086"/>
                          </a:solidFill>
                          <a:effectLst/>
                          <a:latin typeface="Calibri" charset="0"/>
                          <a:ea typeface="ＭＳ Ｐゴシック" charset="0"/>
                        </a:rPr>
                        <a:t>Base Policy Face Amount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778086"/>
                          </a:solidFill>
                          <a:effectLst/>
                          <a:latin typeface="Calibri" charset="0"/>
                          <a:ea typeface="ＭＳ Ｐゴシック" charset="0"/>
                        </a:rPr>
                        <a:t>29637 Policies in force</a:t>
                      </a:r>
                    </a:p>
                  </a:txBody>
                  <a:tcPr anchor="ctr" horzOverflow="overflow">
                    <a:lnL w="12700" cap="flat" cmpd="sng" algn="ctr">
                      <a:solidFill>
                        <a:schemeClr val="bg1"/>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778086"/>
                          </a:solidFill>
                          <a:effectLst/>
                          <a:latin typeface="Calibri" charset="0"/>
                          <a:ea typeface="ＭＳ Ｐゴシック" charset="0"/>
                        </a:rPr>
                        <a:t>$505,073,199</a:t>
                      </a:r>
                    </a:p>
                  </a:txBody>
                  <a:tcPr anchor="ctr" horzOverflow="overflow">
                    <a:lnL w="9525" cap="flat" cmpd="sng" algn="ctr">
                      <a:solidFill>
                        <a:srgbClr val="D9D9D9"/>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1"/>
                  </a:ext>
                </a:extLst>
              </a:tr>
              <a:tr h="779809">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778086"/>
                          </a:solidFill>
                          <a:effectLst/>
                          <a:latin typeface="Calibri" charset="0"/>
                          <a:ea typeface="ＭＳ Ｐゴシック" charset="0"/>
                        </a:rPr>
                        <a:t> Catastrophic Loss Rider -1770 Policies</a:t>
                      </a:r>
                    </a:p>
                  </a:txBody>
                  <a:tcPr anchor="ctr" horzOverflow="overflow">
                    <a:lnL w="12700" cap="flat" cmpd="sng" algn="ctr">
                      <a:solidFill>
                        <a:schemeClr val="bg1"/>
                      </a:solidFill>
                      <a:prstDash val="solid"/>
                      <a:round/>
                      <a:headEnd type="none" w="med" len="med"/>
                      <a:tailEnd type="none" w="med" len="med"/>
                    </a:lnL>
                    <a:lnR w="9525" cap="flat" cmpd="sng" algn="ctr">
                      <a:solidFill>
                        <a:srgbClr val="D9D9D9"/>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778086"/>
                          </a:solidFill>
                          <a:effectLst/>
                          <a:latin typeface="Calibri" charset="0"/>
                          <a:ea typeface="ＭＳ Ｐゴシック" charset="0"/>
                        </a:rPr>
                        <a:t>$ 3,967,000 –monthly benefit  </a:t>
                      </a:r>
                    </a:p>
                  </a:txBody>
                  <a:tcPr anchor="ctr" horzOverflow="overflow">
                    <a:lnL w="9525" cap="flat" cmpd="sng" algn="ctr">
                      <a:solidFill>
                        <a:srgbClr val="D9D9D9"/>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xmlns="" val="10002"/>
                  </a:ext>
                </a:extLst>
              </a:tr>
              <a:tr h="779809">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778086"/>
                          </a:solidFill>
                          <a:effectLst/>
                          <a:latin typeface="Calibri" charset="0"/>
                          <a:ea typeface="ＭＳ Ｐゴシック" charset="0"/>
                        </a:rPr>
                        <a:t>Children</a:t>
                      </a:r>
                      <a:r>
                        <a:rPr kumimoji="0" lang="ja-JP" altLang="en-US" sz="1400" b="0" i="0" u="none" strike="noStrike" cap="none" normalizeH="0" baseline="0" dirty="0">
                          <a:ln>
                            <a:noFill/>
                          </a:ln>
                          <a:solidFill>
                            <a:srgbClr val="778086"/>
                          </a:solidFill>
                          <a:effectLst/>
                          <a:latin typeface="Calibri" charset="0"/>
                          <a:ea typeface="ＭＳ Ｐゴシック" charset="0"/>
                        </a:rPr>
                        <a:t>’</a:t>
                      </a:r>
                      <a:r>
                        <a:rPr kumimoji="0" lang="en-US" sz="1400" b="0" i="0" u="none" strike="noStrike" cap="none" normalizeH="0" baseline="0" dirty="0">
                          <a:ln>
                            <a:noFill/>
                          </a:ln>
                          <a:solidFill>
                            <a:srgbClr val="778086"/>
                          </a:solidFill>
                          <a:effectLst/>
                          <a:latin typeface="Calibri" charset="0"/>
                          <a:ea typeface="ＭＳ Ｐゴシック" charset="0"/>
                        </a:rPr>
                        <a:t>s Term Rider – 1057 Policies</a:t>
                      </a:r>
                    </a:p>
                  </a:txBody>
                  <a:tcPr anchor="ctr" horzOverflow="overflow">
                    <a:lnL w="12700" cap="flat" cmpd="sng" algn="ctr">
                      <a:solidFill>
                        <a:schemeClr val="bg1"/>
                      </a:solidFill>
                      <a:prstDash val="solid"/>
                      <a:round/>
                      <a:headEnd type="none" w="med" len="med"/>
                      <a:tailEnd type="none" w="med" len="med"/>
                    </a:lnL>
                    <a:lnR w="9525" cap="flat" cmpd="sng" algn="ctr">
                      <a:solidFill>
                        <a:srgbClr val="D9D9D9"/>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778086"/>
                          </a:solidFill>
                          <a:effectLst/>
                          <a:latin typeface="Calibri" charset="0"/>
                          <a:ea typeface="ＭＳ Ｐゴシック" charset="0"/>
                        </a:rPr>
                        <a:t>$ 109,180  </a:t>
                      </a:r>
                    </a:p>
                  </a:txBody>
                  <a:tcPr anchor="ctr" horzOverflow="overflow">
                    <a:lnL w="9525" cap="flat" cmpd="sng" algn="ctr">
                      <a:solidFill>
                        <a:srgbClr val="D9D9D9"/>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779809">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778086"/>
                          </a:solidFill>
                          <a:effectLst/>
                          <a:latin typeface="Calibri" charset="0"/>
                          <a:ea typeface="ＭＳ Ｐゴシック" charset="0"/>
                        </a:rPr>
                        <a:t>Accidental Death Benefit Rider</a:t>
                      </a:r>
                    </a:p>
                  </a:txBody>
                  <a:tcPr anchor="ctr" horzOverflow="overflow">
                    <a:lnL w="12700" cap="flat" cmpd="sng" algn="ctr">
                      <a:solidFill>
                        <a:schemeClr val="bg1"/>
                      </a:solidFill>
                      <a:prstDash val="solid"/>
                      <a:round/>
                      <a:headEnd type="none" w="med" len="med"/>
                      <a:tailEnd type="none" w="med" len="med"/>
                    </a:lnL>
                    <a:lnR w="9525" cap="flat" cmpd="sng" algn="ctr">
                      <a:solidFill>
                        <a:srgbClr val="D9D9D9"/>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778086"/>
                          </a:solidFill>
                          <a:effectLst/>
                          <a:latin typeface="Calibri" charset="0"/>
                          <a:ea typeface="ＭＳ Ｐゴシック" charset="0"/>
                        </a:rPr>
                        <a:t>24,345 have benefit that can double or triple in the event of an accidental death</a:t>
                      </a:r>
                    </a:p>
                  </a:txBody>
                  <a:tcPr anchor="ctr" horzOverflow="overflow">
                    <a:lnL w="9525" cap="flat" cmpd="sng" algn="ctr">
                      <a:solidFill>
                        <a:srgbClr val="D9D9D9"/>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xmlns="" val="10004"/>
                  </a:ext>
                </a:extLst>
              </a:tr>
            </a:tbl>
          </a:graphicData>
        </a:graphic>
      </p:graphicFrame>
      <p:sp>
        <p:nvSpPr>
          <p:cNvPr id="5" name="Rectangle 4"/>
          <p:cNvSpPr/>
          <p:nvPr/>
        </p:nvSpPr>
        <p:spPr>
          <a:xfrm>
            <a:off x="980247" y="2503147"/>
            <a:ext cx="3791691" cy="1200329"/>
          </a:xfrm>
          <a:prstGeom prst="rect">
            <a:avLst/>
          </a:prstGeom>
        </p:spPr>
        <p:txBody>
          <a:bodyPr wrap="square">
            <a:spAutoFit/>
          </a:bodyPr>
          <a:lstStyle/>
          <a:p>
            <a:r>
              <a:rPr lang="en-US" sz="3600" spc="300" dirty="0">
                <a:solidFill>
                  <a:srgbClr val="1A66DE"/>
                </a:solidFill>
                <a:latin typeface="Trebuchet MS"/>
                <a:cs typeface="Trebuchet MS"/>
              </a:rPr>
              <a:t>Life Insurance In Force</a:t>
            </a:r>
          </a:p>
        </p:txBody>
      </p:sp>
      <p:pic>
        <p:nvPicPr>
          <p:cNvPr id="14" name="Picture 13"/>
          <p:cNvPicPr>
            <a:picLocks noChangeAspect="1"/>
          </p:cNvPicPr>
          <p:nvPr/>
        </p:nvPicPr>
        <p:blipFill>
          <a:blip r:embed="rId3"/>
          <a:stretch>
            <a:fillRect/>
          </a:stretch>
        </p:blipFill>
        <p:spPr>
          <a:xfrm>
            <a:off x="202954" y="6443291"/>
            <a:ext cx="898771" cy="247421"/>
          </a:xfrm>
          <a:prstGeom prst="rect">
            <a:avLst/>
          </a:prstGeom>
        </p:spPr>
      </p:pic>
      <p:sp>
        <p:nvSpPr>
          <p:cNvPr id="15" name="Round Same Side Corner Rectangle 14"/>
          <p:cNvSpPr/>
          <p:nvPr/>
        </p:nvSpPr>
        <p:spPr>
          <a:xfrm rot="5400000" flipV="1">
            <a:off x="11678273" y="6201349"/>
            <a:ext cx="296147" cy="731306"/>
          </a:xfrm>
          <a:prstGeom prst="round2SameRect">
            <a:avLst>
              <a:gd name="adj1" fmla="val 50000"/>
              <a:gd name="adj2" fmla="val 0"/>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11470918" y="6419524"/>
            <a:ext cx="464292" cy="276999"/>
          </a:xfrm>
          <a:prstGeom prst="rect">
            <a:avLst/>
          </a:prstGeom>
        </p:spPr>
        <p:txBody>
          <a:bodyPr wrap="square">
            <a:spAutoFit/>
          </a:bodyPr>
          <a:lstStyle/>
          <a:p>
            <a:pPr algn="ctr"/>
            <a:fld id="{260E2A6B-A809-4840-BF14-8648BC0BDF87}" type="slidenum">
              <a:rPr lang="id-ID" sz="1200" smtClean="0">
                <a:solidFill>
                  <a:schemeClr val="bg1"/>
                </a:solidFill>
                <a:latin typeface="Trebuchet MS"/>
                <a:ea typeface="Roboto Condensed Light" panose="02000000000000000000" pitchFamily="2" charset="0"/>
                <a:cs typeface="Trebuchet MS"/>
              </a:rPr>
              <a:pPr algn="ctr"/>
              <a:t>8</a:t>
            </a:fld>
            <a:endParaRPr lang="en-US" sz="1200" dirty="0">
              <a:solidFill>
                <a:schemeClr val="bg1"/>
              </a:solidFill>
              <a:latin typeface="Trebuchet MS"/>
              <a:cs typeface="Trebuchet MS"/>
            </a:endParaRPr>
          </a:p>
        </p:txBody>
      </p:sp>
    </p:spTree>
    <p:extLst>
      <p:ext uri="{BB962C8B-B14F-4D97-AF65-F5344CB8AC3E}">
        <p14:creationId xmlns:p14="http://schemas.microsoft.com/office/powerpoint/2010/main" val="229543347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decel="50000"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4" decel="5000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 presetClass="entr" presetSubtype="4" decel="50000" fill="hold" grpId="0" nodeType="withEffect">
                                  <p:stCondLst>
                                    <p:cond delay="25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4" decel="50000" fill="hold" nodeType="withEffect">
                                  <p:stCondLst>
                                    <p:cond delay="25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2"/>
          <a:stretch>
            <a:fillRect/>
          </a:stretch>
        </p:blipFill>
        <p:spPr>
          <a:xfrm>
            <a:off x="0" y="0"/>
            <a:ext cx="7837714" cy="6858000"/>
          </a:xfrm>
          <a:prstGeom prst="rect">
            <a:avLst/>
          </a:prstGeom>
        </p:spPr>
      </p:pic>
      <p:sp>
        <p:nvSpPr>
          <p:cNvPr id="33" name="Rectangle 32"/>
          <p:cNvSpPr/>
          <p:nvPr/>
        </p:nvSpPr>
        <p:spPr>
          <a:xfrm>
            <a:off x="1" y="0"/>
            <a:ext cx="7889082" cy="6858000"/>
          </a:xfrm>
          <a:prstGeom prst="rect">
            <a:avLst/>
          </a:prstGeom>
          <a:gradFill>
            <a:gsLst>
              <a:gs pos="0">
                <a:schemeClr val="bg1">
                  <a:alpha val="85000"/>
                </a:schemeClr>
              </a:gs>
              <a:gs pos="100000">
                <a:schemeClr val="bg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1" name="Group 30"/>
          <p:cNvGrpSpPr/>
          <p:nvPr/>
        </p:nvGrpSpPr>
        <p:grpSpPr>
          <a:xfrm rot="21011764">
            <a:off x="4940831" y="1143792"/>
            <a:ext cx="6849189" cy="4712241"/>
            <a:chOff x="4628215" y="1279257"/>
            <a:chExt cx="6849189" cy="4712241"/>
          </a:xfrm>
        </p:grpSpPr>
        <p:sp>
          <p:nvSpPr>
            <p:cNvPr id="15" name="7 Elipse"/>
            <p:cNvSpPr>
              <a:spLocks noChangeAspect="1"/>
            </p:cNvSpPr>
            <p:nvPr/>
          </p:nvSpPr>
          <p:spPr bwMode="auto">
            <a:xfrm rot="17681743" flipH="1" flipV="1">
              <a:off x="3798981" y="2366032"/>
              <a:ext cx="4454700" cy="2796231"/>
            </a:xfrm>
            <a:custGeom>
              <a:avLst/>
              <a:gdLst/>
              <a:ahLst/>
              <a:cxnLst/>
              <a:rect l="l" t="t" r="r" b="b"/>
              <a:pathLst>
                <a:path w="9176297" h="5760000">
                  <a:moveTo>
                    <a:pt x="2880000" y="0"/>
                  </a:moveTo>
                  <a:cubicBezTo>
                    <a:pt x="4121179" y="0"/>
                    <a:pt x="5178976" y="785149"/>
                    <a:pt x="5580558" y="1887066"/>
                  </a:cubicBezTo>
                  <a:cubicBezTo>
                    <a:pt x="5817220" y="2382263"/>
                    <a:pt x="6145999" y="2688431"/>
                    <a:pt x="6509246" y="2688431"/>
                  </a:cubicBezTo>
                  <a:cubicBezTo>
                    <a:pt x="6763059" y="2688431"/>
                    <a:pt x="7000044" y="2538951"/>
                    <a:pt x="7198961" y="2278669"/>
                  </a:cubicBezTo>
                  <a:cubicBezTo>
                    <a:pt x="7392729" y="1989875"/>
                    <a:pt x="7722265" y="1799880"/>
                    <a:pt x="8096177" y="1799880"/>
                  </a:cubicBezTo>
                  <a:cubicBezTo>
                    <a:pt x="8692711" y="1799880"/>
                    <a:pt x="9176297" y="2283466"/>
                    <a:pt x="9176297" y="2880000"/>
                  </a:cubicBezTo>
                  <a:cubicBezTo>
                    <a:pt x="9176297" y="3476534"/>
                    <a:pt x="8692711" y="3960120"/>
                    <a:pt x="8096177" y="3960120"/>
                  </a:cubicBezTo>
                  <a:cubicBezTo>
                    <a:pt x="7722378" y="3960120"/>
                    <a:pt x="7392929" y="3770240"/>
                    <a:pt x="7199125" y="3481602"/>
                  </a:cubicBezTo>
                  <a:cubicBezTo>
                    <a:pt x="7000388" y="3221883"/>
                    <a:pt x="6763671" y="3072765"/>
                    <a:pt x="6510167" y="3072765"/>
                  </a:cubicBezTo>
                  <a:cubicBezTo>
                    <a:pt x="6144845" y="3072765"/>
                    <a:pt x="5814387" y="3382442"/>
                    <a:pt x="5577070" y="3882462"/>
                  </a:cubicBezTo>
                  <a:cubicBezTo>
                    <a:pt x="5172865" y="4979380"/>
                    <a:pt x="4117594" y="5760000"/>
                    <a:pt x="2880000" y="5760000"/>
                  </a:cubicBezTo>
                  <a:cubicBezTo>
                    <a:pt x="1289420" y="5760000"/>
                    <a:pt x="0" y="4470580"/>
                    <a:pt x="0" y="2880000"/>
                  </a:cubicBezTo>
                  <a:cubicBezTo>
                    <a:pt x="0" y="1289420"/>
                    <a:pt x="1289420" y="0"/>
                    <a:pt x="2880000" y="0"/>
                  </a:cubicBezTo>
                  <a:close/>
                </a:path>
              </a:pathLst>
            </a:custGeom>
            <a:solidFill>
              <a:srgbClr val="1A66DE"/>
            </a:solidFill>
            <a:ln w="19050">
              <a:solidFill>
                <a:schemeClr val="bg1"/>
              </a:solidFill>
            </a:ln>
            <a:effectLst>
              <a:outerShdw blurRad="381000" dist="76200" dir="5400000" algn="t" rotWithShape="0">
                <a:prstClr val="black">
                  <a:alpha val="28000"/>
                </a:prstClr>
              </a:outerShdw>
            </a:effectLst>
            <a:extLst/>
          </p:spPr>
          <p:txBody>
            <a:bodyPr lIns="0" tIns="0" rIns="0" bIns="0" rtlCol="0" anchor="ctr"/>
            <a:lstStyle/>
            <a:p>
              <a:pPr algn="ctr"/>
              <a:endParaRPr lang="es-SV" sz="1200"/>
            </a:p>
          </p:txBody>
        </p:sp>
        <p:sp>
          <p:nvSpPr>
            <p:cNvPr id="16" name="64 Elipse"/>
            <p:cNvSpPr>
              <a:spLocks noChangeAspect="1"/>
            </p:cNvSpPr>
            <p:nvPr/>
          </p:nvSpPr>
          <p:spPr>
            <a:xfrm rot="15259746" flipH="1" flipV="1">
              <a:off x="4878436" y="4881372"/>
              <a:ext cx="869420" cy="869420"/>
            </a:xfrm>
            <a:prstGeom prst="ellipse">
              <a:avLst/>
            </a:prstGeom>
            <a:solidFill>
              <a:schemeClr val="accent1">
                <a:lumMod val="75000"/>
              </a:schemeClr>
            </a:solidFill>
            <a:ln>
              <a:noFill/>
            </a:ln>
            <a:effectLst/>
          </p:spPr>
          <p:txBody>
            <a:bodyPr lIns="0" tIns="0" rIns="0" bIns="0" rtlCol="0" anchor="ctr"/>
            <a:lstStyle/>
            <a:p>
              <a:pPr algn="ctr"/>
              <a:endParaRPr lang="es-MX" sz="12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7" name="3 Elipse"/>
            <p:cNvSpPr>
              <a:spLocks noChangeAspect="1"/>
            </p:cNvSpPr>
            <p:nvPr/>
          </p:nvSpPr>
          <p:spPr bwMode="auto">
            <a:xfrm rot="15259746" flipH="1" flipV="1">
              <a:off x="5215006" y="1860846"/>
              <a:ext cx="2285747" cy="2285746"/>
            </a:xfrm>
            <a:prstGeom prst="ellipse">
              <a:avLst/>
            </a:prstGeom>
            <a:solidFill>
              <a:schemeClr val="bg1"/>
            </a:solidFill>
            <a:ln>
              <a:noFill/>
            </a:ln>
            <a:extLst/>
          </p:spPr>
          <p:txBody>
            <a:bodyPr lIns="0" tIns="0" rIns="0" bIns="0" rtlCol="0" anchor="ctr"/>
            <a:lstStyle/>
            <a:p>
              <a:pPr algn="ctr"/>
              <a:endParaRPr lang="es-SV" sz="1200"/>
            </a:p>
          </p:txBody>
        </p:sp>
        <p:sp>
          <p:nvSpPr>
            <p:cNvPr id="20" name="7 Elipse"/>
            <p:cNvSpPr>
              <a:spLocks noChangeAspect="1"/>
            </p:cNvSpPr>
            <p:nvPr/>
          </p:nvSpPr>
          <p:spPr bwMode="auto">
            <a:xfrm rot="12837749" flipH="1">
              <a:off x="7659092" y="1473013"/>
              <a:ext cx="3818312" cy="2396773"/>
            </a:xfrm>
            <a:custGeom>
              <a:avLst/>
              <a:gdLst/>
              <a:ahLst/>
              <a:cxnLst/>
              <a:rect l="l" t="t" r="r" b="b"/>
              <a:pathLst>
                <a:path w="9176297" h="5760000">
                  <a:moveTo>
                    <a:pt x="2880000" y="0"/>
                  </a:moveTo>
                  <a:cubicBezTo>
                    <a:pt x="4121179" y="0"/>
                    <a:pt x="5178976" y="785149"/>
                    <a:pt x="5580558" y="1887066"/>
                  </a:cubicBezTo>
                  <a:cubicBezTo>
                    <a:pt x="5817220" y="2382263"/>
                    <a:pt x="6145999" y="2688431"/>
                    <a:pt x="6509246" y="2688431"/>
                  </a:cubicBezTo>
                  <a:cubicBezTo>
                    <a:pt x="6763059" y="2688431"/>
                    <a:pt x="7000044" y="2538951"/>
                    <a:pt x="7198961" y="2278669"/>
                  </a:cubicBezTo>
                  <a:cubicBezTo>
                    <a:pt x="7392729" y="1989875"/>
                    <a:pt x="7722265" y="1799880"/>
                    <a:pt x="8096177" y="1799880"/>
                  </a:cubicBezTo>
                  <a:cubicBezTo>
                    <a:pt x="8692711" y="1799880"/>
                    <a:pt x="9176297" y="2283466"/>
                    <a:pt x="9176297" y="2880000"/>
                  </a:cubicBezTo>
                  <a:cubicBezTo>
                    <a:pt x="9176297" y="3476534"/>
                    <a:pt x="8692711" y="3960120"/>
                    <a:pt x="8096177" y="3960120"/>
                  </a:cubicBezTo>
                  <a:cubicBezTo>
                    <a:pt x="7722378" y="3960120"/>
                    <a:pt x="7392929" y="3770240"/>
                    <a:pt x="7199125" y="3481602"/>
                  </a:cubicBezTo>
                  <a:cubicBezTo>
                    <a:pt x="7000388" y="3221883"/>
                    <a:pt x="6763671" y="3072765"/>
                    <a:pt x="6510167" y="3072765"/>
                  </a:cubicBezTo>
                  <a:cubicBezTo>
                    <a:pt x="6144845" y="3072765"/>
                    <a:pt x="5814387" y="3382442"/>
                    <a:pt x="5577070" y="3882462"/>
                  </a:cubicBezTo>
                  <a:cubicBezTo>
                    <a:pt x="5172865" y="4979380"/>
                    <a:pt x="4117594" y="5760000"/>
                    <a:pt x="2880000" y="5760000"/>
                  </a:cubicBezTo>
                  <a:cubicBezTo>
                    <a:pt x="1289420" y="5760000"/>
                    <a:pt x="0" y="4470580"/>
                    <a:pt x="0" y="2880000"/>
                  </a:cubicBezTo>
                  <a:cubicBezTo>
                    <a:pt x="0" y="1289420"/>
                    <a:pt x="1289420" y="0"/>
                    <a:pt x="2880000" y="0"/>
                  </a:cubicBezTo>
                  <a:close/>
                </a:path>
              </a:pathLst>
            </a:custGeom>
            <a:solidFill>
              <a:schemeClr val="accent3"/>
            </a:solidFill>
            <a:ln w="19050">
              <a:solidFill>
                <a:schemeClr val="bg1"/>
              </a:solidFill>
            </a:ln>
            <a:effectLst>
              <a:outerShdw blurRad="381000" dist="76200" dir="5400000" algn="t" rotWithShape="0">
                <a:prstClr val="black">
                  <a:alpha val="28000"/>
                </a:prstClr>
              </a:outerShdw>
            </a:effectLst>
            <a:extLst/>
          </p:spPr>
          <p:txBody>
            <a:bodyPr lIns="0" tIns="0" rIns="0" bIns="0" rtlCol="0" anchor="ctr"/>
            <a:lstStyle/>
            <a:p>
              <a:pPr algn="ctr"/>
              <a:endParaRPr lang="es-SV" sz="1200"/>
            </a:p>
          </p:txBody>
        </p:sp>
        <p:sp>
          <p:nvSpPr>
            <p:cNvPr id="21" name="64 Elipse"/>
            <p:cNvSpPr>
              <a:spLocks noChangeAspect="1"/>
            </p:cNvSpPr>
            <p:nvPr/>
          </p:nvSpPr>
          <p:spPr>
            <a:xfrm rot="15259746" flipH="1" flipV="1">
              <a:off x="10432272" y="3136389"/>
              <a:ext cx="696324" cy="696324"/>
            </a:xfrm>
            <a:prstGeom prst="ellipse">
              <a:avLst/>
            </a:prstGeom>
            <a:solidFill>
              <a:schemeClr val="accent3">
                <a:lumMod val="75000"/>
              </a:schemeClr>
            </a:solidFill>
            <a:ln>
              <a:noFill/>
            </a:ln>
            <a:effectLst/>
          </p:spPr>
          <p:txBody>
            <a:bodyPr lIns="0" tIns="0" rIns="0" bIns="0" rtlCol="0" anchor="ctr"/>
            <a:lstStyle/>
            <a:p>
              <a:pPr algn="ctr"/>
              <a:endParaRPr lang="es-MX" sz="12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2" name="14 Elipse"/>
            <p:cNvSpPr>
              <a:spLocks noChangeAspect="1"/>
            </p:cNvSpPr>
            <p:nvPr/>
          </p:nvSpPr>
          <p:spPr bwMode="auto">
            <a:xfrm rot="15259746" flipH="1" flipV="1">
              <a:off x="7968329" y="1279257"/>
              <a:ext cx="2003838" cy="2003838"/>
            </a:xfrm>
            <a:prstGeom prst="ellipse">
              <a:avLst/>
            </a:prstGeom>
            <a:solidFill>
              <a:schemeClr val="bg1"/>
            </a:solidFill>
            <a:ln>
              <a:noFill/>
            </a:ln>
            <a:extLst/>
          </p:spPr>
          <p:txBody>
            <a:bodyPr lIns="0" tIns="0" rIns="0" bIns="0" rtlCol="0" anchor="ctr"/>
            <a:lstStyle/>
            <a:p>
              <a:pPr algn="ctr"/>
              <a:endParaRPr lang="es-SV" sz="1200"/>
            </a:p>
          </p:txBody>
        </p:sp>
        <p:sp>
          <p:nvSpPr>
            <p:cNvPr id="28" name="Rectangle 27"/>
            <p:cNvSpPr/>
            <p:nvPr/>
          </p:nvSpPr>
          <p:spPr>
            <a:xfrm rot="588236">
              <a:off x="5401146" y="2465110"/>
              <a:ext cx="1913466" cy="1077218"/>
            </a:xfrm>
            <a:prstGeom prst="rect">
              <a:avLst/>
            </a:prstGeom>
          </p:spPr>
          <p:txBody>
            <a:bodyPr wrap="square" anchor="ctr">
              <a:spAutoFit/>
            </a:bodyPr>
            <a:lstStyle/>
            <a:p>
              <a:pPr algn="ctr">
                <a:defRPr/>
              </a:pPr>
              <a:r>
                <a:rPr lang="en-US" sz="1600" dirty="0">
                  <a:solidFill>
                    <a:srgbClr val="778086"/>
                  </a:solidFill>
                </a:rPr>
                <a:t>Claims Paid  880</a:t>
              </a:r>
            </a:p>
            <a:p>
              <a:pPr marL="0" lvl="1" algn="ctr">
                <a:defRPr/>
              </a:pPr>
              <a:r>
                <a:rPr lang="en-US" sz="1600" dirty="0">
                  <a:solidFill>
                    <a:srgbClr val="778086"/>
                  </a:solidFill>
                </a:rPr>
                <a:t>55 paid the Accidental Death Benefit</a:t>
              </a:r>
            </a:p>
          </p:txBody>
        </p:sp>
        <p:sp>
          <p:nvSpPr>
            <p:cNvPr id="29" name="Rectangle 28"/>
            <p:cNvSpPr/>
            <p:nvPr/>
          </p:nvSpPr>
          <p:spPr>
            <a:xfrm rot="588236">
              <a:off x="8271563" y="1988788"/>
              <a:ext cx="1397370" cy="584776"/>
            </a:xfrm>
            <a:prstGeom prst="rect">
              <a:avLst/>
            </a:prstGeom>
          </p:spPr>
          <p:txBody>
            <a:bodyPr wrap="square" anchor="ctr">
              <a:spAutoFit/>
            </a:bodyPr>
            <a:lstStyle/>
            <a:p>
              <a:pPr algn="ctr">
                <a:defRPr/>
              </a:pPr>
              <a:r>
                <a:rPr lang="en-US" sz="1600" dirty="0">
                  <a:solidFill>
                    <a:srgbClr val="778086"/>
                  </a:solidFill>
                </a:rPr>
                <a:t>Amount Paid $10,808,942 </a:t>
              </a:r>
            </a:p>
          </p:txBody>
        </p:sp>
      </p:grpSp>
      <p:sp>
        <p:nvSpPr>
          <p:cNvPr id="30" name="Rectangle 29"/>
          <p:cNvSpPr/>
          <p:nvPr/>
        </p:nvSpPr>
        <p:spPr>
          <a:xfrm>
            <a:off x="897535" y="1994331"/>
            <a:ext cx="3996197" cy="1200329"/>
          </a:xfrm>
          <a:prstGeom prst="rect">
            <a:avLst/>
          </a:prstGeom>
        </p:spPr>
        <p:txBody>
          <a:bodyPr wrap="square">
            <a:spAutoFit/>
          </a:bodyPr>
          <a:lstStyle/>
          <a:p>
            <a:r>
              <a:rPr lang="en-US" sz="3600" spc="300" dirty="0">
                <a:solidFill>
                  <a:srgbClr val="1A66DE"/>
                </a:solidFill>
                <a:latin typeface="Trebuchet MS"/>
                <a:cs typeface="Trebuchet MS"/>
              </a:rPr>
              <a:t>Life Insurance Claims</a:t>
            </a:r>
          </a:p>
        </p:txBody>
      </p:sp>
      <p:pic>
        <p:nvPicPr>
          <p:cNvPr id="36" name="Picture 35"/>
          <p:cNvPicPr>
            <a:picLocks noChangeAspect="1"/>
          </p:cNvPicPr>
          <p:nvPr/>
        </p:nvPicPr>
        <p:blipFill>
          <a:blip r:embed="rId3"/>
          <a:stretch>
            <a:fillRect/>
          </a:stretch>
        </p:blipFill>
        <p:spPr>
          <a:xfrm>
            <a:off x="202954" y="6443291"/>
            <a:ext cx="898771" cy="247421"/>
          </a:xfrm>
          <a:prstGeom prst="rect">
            <a:avLst/>
          </a:prstGeom>
        </p:spPr>
      </p:pic>
      <p:sp>
        <p:nvSpPr>
          <p:cNvPr id="37" name="Round Same Side Corner Rectangle 36"/>
          <p:cNvSpPr/>
          <p:nvPr/>
        </p:nvSpPr>
        <p:spPr>
          <a:xfrm rot="5400000" flipV="1">
            <a:off x="11678273" y="6201349"/>
            <a:ext cx="296147" cy="731306"/>
          </a:xfrm>
          <a:prstGeom prst="round2SameRect">
            <a:avLst>
              <a:gd name="adj1" fmla="val 50000"/>
              <a:gd name="adj2" fmla="val 0"/>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11470918" y="6419524"/>
            <a:ext cx="464292" cy="276999"/>
          </a:xfrm>
          <a:prstGeom prst="rect">
            <a:avLst/>
          </a:prstGeom>
        </p:spPr>
        <p:txBody>
          <a:bodyPr wrap="square">
            <a:spAutoFit/>
          </a:bodyPr>
          <a:lstStyle/>
          <a:p>
            <a:pPr algn="ctr"/>
            <a:fld id="{260E2A6B-A809-4840-BF14-8648BC0BDF87}" type="slidenum">
              <a:rPr lang="id-ID" sz="1200" smtClean="0">
                <a:solidFill>
                  <a:schemeClr val="bg1"/>
                </a:solidFill>
                <a:latin typeface="Trebuchet MS"/>
                <a:ea typeface="Roboto Condensed Light" panose="02000000000000000000" pitchFamily="2" charset="0"/>
                <a:cs typeface="Trebuchet MS"/>
              </a:rPr>
              <a:pPr algn="ctr"/>
              <a:t>9</a:t>
            </a:fld>
            <a:endParaRPr lang="en-US" sz="1200" dirty="0">
              <a:solidFill>
                <a:schemeClr val="bg1"/>
              </a:solidFill>
              <a:latin typeface="Trebuchet MS"/>
              <a:cs typeface="Trebuchet MS"/>
            </a:endParaRPr>
          </a:p>
        </p:txBody>
      </p:sp>
    </p:spTree>
    <p:extLst>
      <p:ext uri="{BB962C8B-B14F-4D97-AF65-F5344CB8AC3E}">
        <p14:creationId xmlns:p14="http://schemas.microsoft.com/office/powerpoint/2010/main" val="346322253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decel="50000" fill="hold" grpId="0" nodeType="withEffect">
                                  <p:stCondLst>
                                    <p:cond delay="25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1+#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4" decel="50000"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ppt_x"/>
                                          </p:val>
                                        </p:tav>
                                        <p:tav tm="100000">
                                          <p:val>
                                            <p:strVal val="#ppt_x"/>
                                          </p:val>
                                        </p:tav>
                                      </p:tavLst>
                                    </p:anim>
                                    <p:anim calcmode="lin" valueType="num">
                                      <p:cBhvr additive="base">
                                        <p:cTn id="17" dur="500" fill="hold"/>
                                        <p:tgtEl>
                                          <p:spTgt spid="30"/>
                                        </p:tgtEl>
                                        <p:attrNameLst>
                                          <p:attrName>ppt_y</p:attrName>
                                        </p:attrNameLst>
                                      </p:cBhvr>
                                      <p:tavLst>
                                        <p:tav tm="0">
                                          <p:val>
                                            <p:strVal val="1+#ppt_h/2"/>
                                          </p:val>
                                        </p:tav>
                                        <p:tav tm="100000">
                                          <p:val>
                                            <p:strVal val="#ppt_y"/>
                                          </p:val>
                                        </p:tav>
                                      </p:tavLst>
                                    </p:anim>
                                  </p:childTnLst>
                                </p:cTn>
                              </p:par>
                              <p:par>
                                <p:cTn id="18" presetID="2" presetClass="entr" presetSubtype="4" decel="50000" fill="hold" nodeType="withEffect">
                                  <p:stCondLst>
                                    <p:cond delay="25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500" fill="hold"/>
                                        <p:tgtEl>
                                          <p:spTgt spid="31"/>
                                        </p:tgtEl>
                                        <p:attrNameLst>
                                          <p:attrName>ppt_x</p:attrName>
                                        </p:attrNameLst>
                                      </p:cBhvr>
                                      <p:tavLst>
                                        <p:tav tm="0">
                                          <p:val>
                                            <p:strVal val="#ppt_x"/>
                                          </p:val>
                                        </p:tav>
                                        <p:tav tm="100000">
                                          <p:val>
                                            <p:strVal val="#ppt_x"/>
                                          </p:val>
                                        </p:tav>
                                      </p:tavLst>
                                    </p:anim>
                                    <p:anim calcmode="lin" valueType="num">
                                      <p:cBhvr additive="base">
                                        <p:cTn id="21"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p:cNvPicPr>
            <a:picLocks noChangeAspect="1"/>
          </p:cNvPicPr>
          <p:nvPr/>
        </p:nvPicPr>
        <p:blipFill rotWithShape="1">
          <a:blip r:embed="rId2"/>
          <a:srcRect l="22483" r="24937"/>
          <a:stretch/>
        </p:blipFill>
        <p:spPr>
          <a:xfrm>
            <a:off x="1" y="0"/>
            <a:ext cx="5029200" cy="6858000"/>
          </a:xfrm>
          <a:prstGeom prst="rect">
            <a:avLst/>
          </a:prstGeom>
        </p:spPr>
      </p:pic>
      <p:sp>
        <p:nvSpPr>
          <p:cNvPr id="34" name="Rectangle 33"/>
          <p:cNvSpPr/>
          <p:nvPr/>
        </p:nvSpPr>
        <p:spPr>
          <a:xfrm>
            <a:off x="1" y="0"/>
            <a:ext cx="5046132" cy="6858000"/>
          </a:xfrm>
          <a:prstGeom prst="rect">
            <a:avLst/>
          </a:prstGeom>
          <a:gradFill>
            <a:gsLst>
              <a:gs pos="0">
                <a:schemeClr val="bg1"/>
              </a:gs>
              <a:gs pos="100000">
                <a:schemeClr val="bg1">
                  <a:alpha val="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5638788" y="873071"/>
            <a:ext cx="5672668" cy="830997"/>
          </a:xfrm>
          <a:prstGeom prst="rect">
            <a:avLst/>
          </a:prstGeom>
        </p:spPr>
        <p:txBody>
          <a:bodyPr wrap="square">
            <a:spAutoFit/>
          </a:bodyPr>
          <a:lstStyle/>
          <a:p>
            <a:r>
              <a:rPr lang="en-US" sz="2400" b="1" dirty="0">
                <a:solidFill>
                  <a:srgbClr val="1A66DE"/>
                </a:solidFill>
                <a:latin typeface="Trebuchet MS"/>
                <a:cs typeface="Trebuchet MS"/>
              </a:rPr>
              <a:t>Top rated Cancer Plan exclusive for the members of the IAMAW</a:t>
            </a:r>
            <a:endParaRPr lang="en-US" sz="2400" dirty="0">
              <a:solidFill>
                <a:srgbClr val="1A66DE"/>
              </a:solidFill>
              <a:latin typeface="Trebuchet MS"/>
              <a:cs typeface="Trebuchet MS"/>
            </a:endParaRPr>
          </a:p>
        </p:txBody>
      </p:sp>
      <p:sp>
        <p:nvSpPr>
          <p:cNvPr id="36" name="Rectangle 35"/>
          <p:cNvSpPr/>
          <p:nvPr/>
        </p:nvSpPr>
        <p:spPr>
          <a:xfrm>
            <a:off x="5655721" y="1781405"/>
            <a:ext cx="5960538" cy="830997"/>
          </a:xfrm>
          <a:prstGeom prst="rect">
            <a:avLst/>
          </a:prstGeom>
        </p:spPr>
        <p:txBody>
          <a:bodyPr wrap="square">
            <a:spAutoFit/>
          </a:bodyPr>
          <a:lstStyle/>
          <a:p>
            <a:pPr>
              <a:buClr>
                <a:schemeClr val="accent4"/>
              </a:buClr>
              <a:defRPr/>
            </a:pPr>
            <a:r>
              <a:rPr lang="en-US" sz="1600" b="1" dirty="0">
                <a:solidFill>
                  <a:srgbClr val="778086"/>
                </a:solidFill>
                <a:latin typeface="Calibri"/>
                <a:cs typeface="Calibri"/>
              </a:rPr>
              <a:t>IAMAW </a:t>
            </a:r>
            <a:r>
              <a:rPr lang="en-US" sz="1600" dirty="0">
                <a:solidFill>
                  <a:srgbClr val="778086"/>
                </a:solidFill>
                <a:latin typeface="Calibri"/>
                <a:cs typeface="Calibri"/>
              </a:rPr>
              <a:t>is offering a comprehensive Group Cancer plan to you and members of your family on a Guarantee Issue basis. There is no medical questions necessary.</a:t>
            </a:r>
          </a:p>
        </p:txBody>
      </p:sp>
      <p:grpSp>
        <p:nvGrpSpPr>
          <p:cNvPr id="2" name="Group 1"/>
          <p:cNvGrpSpPr/>
          <p:nvPr/>
        </p:nvGrpSpPr>
        <p:grpSpPr>
          <a:xfrm>
            <a:off x="5723467" y="2810935"/>
            <a:ext cx="5740400" cy="2800082"/>
            <a:chOff x="5723467" y="2810935"/>
            <a:chExt cx="5740400" cy="2800082"/>
          </a:xfrm>
        </p:grpSpPr>
        <p:sp>
          <p:nvSpPr>
            <p:cNvPr id="44" name="Rounded Rectangle 43"/>
            <p:cNvSpPr/>
            <p:nvPr/>
          </p:nvSpPr>
          <p:spPr>
            <a:xfrm>
              <a:off x="5723467" y="2810935"/>
              <a:ext cx="5740400" cy="2800082"/>
            </a:xfrm>
            <a:prstGeom prst="roundRect">
              <a:avLst>
                <a:gd name="adj" fmla="val 1196"/>
              </a:avLst>
            </a:prstGeom>
            <a:solidFill>
              <a:schemeClr val="bg1"/>
            </a:solidFill>
            <a:ln>
              <a:noFill/>
            </a:ln>
            <a:effectLst>
              <a:outerShdw blurRad="381000" dist="190500" dir="54000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5875851" y="3414837"/>
              <a:ext cx="4724409" cy="2062103"/>
            </a:xfrm>
            <a:prstGeom prst="rect">
              <a:avLst/>
            </a:prstGeom>
          </p:spPr>
          <p:txBody>
            <a:bodyPr wrap="square">
              <a:spAutoFit/>
            </a:bodyPr>
            <a:lstStyle/>
            <a:p>
              <a:pPr marL="285750" indent="-285750">
                <a:spcAft>
                  <a:spcPts val="600"/>
                </a:spcAft>
                <a:buClr>
                  <a:schemeClr val="accent4"/>
                </a:buClr>
                <a:buSzPct val="100000"/>
                <a:buBlip>
                  <a:blip r:embed="rId3"/>
                </a:buBlip>
                <a:defRPr/>
              </a:pPr>
              <a:r>
                <a:rPr lang="en-US" sz="1400" b="1" dirty="0">
                  <a:solidFill>
                    <a:srgbClr val="778086"/>
                  </a:solidFill>
                </a:rPr>
                <a:t>Hospital Confinement: $200 per day</a:t>
              </a:r>
            </a:p>
            <a:p>
              <a:pPr marL="285750" indent="-285750">
                <a:spcAft>
                  <a:spcPts val="600"/>
                </a:spcAft>
                <a:buClr>
                  <a:schemeClr val="accent4"/>
                </a:buClr>
                <a:buSzPct val="100000"/>
                <a:buBlip>
                  <a:blip r:embed="rId3"/>
                </a:buBlip>
                <a:defRPr/>
              </a:pPr>
              <a:r>
                <a:rPr lang="en-US" sz="1400" b="1" dirty="0">
                  <a:solidFill>
                    <a:srgbClr val="778086"/>
                  </a:solidFill>
                </a:rPr>
                <a:t>Surgical: $4500</a:t>
              </a:r>
            </a:p>
            <a:p>
              <a:pPr marL="285750" indent="-285750">
                <a:spcAft>
                  <a:spcPts val="600"/>
                </a:spcAft>
                <a:buClr>
                  <a:schemeClr val="accent4"/>
                </a:buClr>
                <a:buSzPct val="100000"/>
                <a:buBlip>
                  <a:blip r:embed="rId3"/>
                </a:buBlip>
                <a:defRPr/>
              </a:pPr>
              <a:r>
                <a:rPr lang="en-US" sz="1400" b="1" dirty="0">
                  <a:solidFill>
                    <a:srgbClr val="778086"/>
                  </a:solidFill>
                </a:rPr>
                <a:t>Chemo/Radiation: $5000 per month, No lifetime Max</a:t>
              </a:r>
            </a:p>
            <a:p>
              <a:pPr marL="285750" indent="-285750">
                <a:spcAft>
                  <a:spcPts val="600"/>
                </a:spcAft>
                <a:buClr>
                  <a:schemeClr val="accent4"/>
                </a:buClr>
                <a:buSzPct val="100000"/>
                <a:buBlip>
                  <a:blip r:embed="rId3"/>
                </a:buBlip>
                <a:defRPr/>
              </a:pPr>
              <a:r>
                <a:rPr lang="en-US" sz="1400" b="1" dirty="0">
                  <a:solidFill>
                    <a:srgbClr val="778086"/>
                  </a:solidFill>
                </a:rPr>
                <a:t>Wellness: $50</a:t>
              </a:r>
            </a:p>
            <a:p>
              <a:pPr marL="285750" indent="-285750">
                <a:spcAft>
                  <a:spcPts val="600"/>
                </a:spcAft>
                <a:buClr>
                  <a:schemeClr val="accent4"/>
                </a:buClr>
                <a:buSzPct val="100000"/>
                <a:buBlip>
                  <a:blip r:embed="rId3"/>
                </a:buBlip>
                <a:defRPr/>
              </a:pPr>
              <a:r>
                <a:rPr lang="en-US" sz="1400" b="1" dirty="0">
                  <a:solidFill>
                    <a:srgbClr val="778086"/>
                  </a:solidFill>
                </a:rPr>
                <a:t>Covers 32 dread diseases</a:t>
              </a:r>
            </a:p>
            <a:p>
              <a:pPr marL="285750" indent="-285750">
                <a:spcAft>
                  <a:spcPts val="600"/>
                </a:spcAft>
                <a:buClr>
                  <a:schemeClr val="accent4"/>
                </a:buClr>
                <a:buSzPct val="100000"/>
                <a:buBlip>
                  <a:blip r:embed="rId3"/>
                </a:buBlip>
                <a:defRPr/>
              </a:pPr>
              <a:r>
                <a:rPr lang="en-US" sz="1400" b="1" dirty="0">
                  <a:solidFill>
                    <a:srgbClr val="778086"/>
                  </a:solidFill>
                </a:rPr>
                <a:t>ICU: $625 per day</a:t>
              </a:r>
            </a:p>
            <a:p>
              <a:pPr marL="285750" indent="-285750">
                <a:spcAft>
                  <a:spcPts val="600"/>
                </a:spcAft>
                <a:buClr>
                  <a:schemeClr val="accent4"/>
                </a:buClr>
                <a:buSzPct val="100000"/>
                <a:buBlip>
                  <a:blip r:embed="rId3"/>
                </a:buBlip>
                <a:defRPr/>
              </a:pPr>
              <a:r>
                <a:rPr lang="en-US" sz="1400" b="1" dirty="0">
                  <a:solidFill>
                    <a:srgbClr val="778086"/>
                  </a:solidFill>
                </a:rPr>
                <a:t>Plan is Portable with no Loss of Benefit</a:t>
              </a:r>
            </a:p>
          </p:txBody>
        </p:sp>
        <p:sp>
          <p:nvSpPr>
            <p:cNvPr id="38" name="Rounded Rectangle 37"/>
            <p:cNvSpPr/>
            <p:nvPr/>
          </p:nvSpPr>
          <p:spPr>
            <a:xfrm>
              <a:off x="5897019" y="3045776"/>
              <a:ext cx="3577167" cy="273382"/>
            </a:xfrm>
            <a:prstGeom prst="roundRect">
              <a:avLst>
                <a:gd name="adj" fmla="val 50000"/>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6007015" y="2992869"/>
              <a:ext cx="3044423" cy="338554"/>
            </a:xfrm>
            <a:prstGeom prst="rect">
              <a:avLst/>
            </a:prstGeom>
          </p:spPr>
          <p:txBody>
            <a:bodyPr wrap="none">
              <a:spAutoFit/>
            </a:bodyPr>
            <a:lstStyle/>
            <a:p>
              <a:pPr>
                <a:buClr>
                  <a:schemeClr val="accent4"/>
                </a:buClr>
                <a:defRPr/>
              </a:pPr>
              <a:r>
                <a:rPr lang="en-US" sz="1600" b="1" spc="300" dirty="0">
                  <a:solidFill>
                    <a:schemeClr val="bg1"/>
                  </a:solidFill>
                  <a:latin typeface="Trebuchet MS"/>
                  <a:cs typeface="Trebuchet MS"/>
                </a:rPr>
                <a:t>Highlights of the Plan </a:t>
              </a:r>
            </a:p>
          </p:txBody>
        </p:sp>
      </p:grpSp>
      <p:pic>
        <p:nvPicPr>
          <p:cNvPr id="11" name="Picture 10">
            <a:extLst>
              <a:ext uri="{FF2B5EF4-FFF2-40B4-BE49-F238E27FC236}">
                <a16:creationId xmlns:a16="http://schemas.microsoft.com/office/drawing/2014/main" xmlns="" id="{FD86629C-C83A-4532-A156-73A8FDE849EC}"/>
              </a:ext>
            </a:extLst>
          </p:cNvPr>
          <p:cNvPicPr>
            <a:picLocks noChangeAspect="1"/>
          </p:cNvPicPr>
          <p:nvPr/>
        </p:nvPicPr>
        <p:blipFill>
          <a:blip r:embed="rId4"/>
          <a:stretch>
            <a:fillRect/>
          </a:stretch>
        </p:blipFill>
        <p:spPr>
          <a:xfrm>
            <a:off x="202954" y="6443291"/>
            <a:ext cx="898771" cy="247421"/>
          </a:xfrm>
          <a:prstGeom prst="rect">
            <a:avLst/>
          </a:prstGeom>
        </p:spPr>
      </p:pic>
    </p:spTree>
    <p:extLst>
      <p:ext uri="{BB962C8B-B14F-4D97-AF65-F5344CB8AC3E}">
        <p14:creationId xmlns:p14="http://schemas.microsoft.com/office/powerpoint/2010/main" val="191115389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25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ppt_x"/>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2" decel="50000"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500" fill="hold"/>
                                        <p:tgtEl>
                                          <p:spTgt spid="35"/>
                                        </p:tgtEl>
                                        <p:attrNameLst>
                                          <p:attrName>ppt_x</p:attrName>
                                        </p:attrNameLst>
                                      </p:cBhvr>
                                      <p:tavLst>
                                        <p:tav tm="0">
                                          <p:val>
                                            <p:strVal val="1+#ppt_w/2"/>
                                          </p:val>
                                        </p:tav>
                                        <p:tav tm="100000">
                                          <p:val>
                                            <p:strVal val="#ppt_x"/>
                                          </p:val>
                                        </p:tav>
                                      </p:tavLst>
                                    </p:anim>
                                    <p:anim calcmode="lin" valueType="num">
                                      <p:cBhvr additive="base">
                                        <p:cTn id="17" dur="500" fill="hold"/>
                                        <p:tgtEl>
                                          <p:spTgt spid="35"/>
                                        </p:tgtEl>
                                        <p:attrNameLst>
                                          <p:attrName>ppt_y</p:attrName>
                                        </p:attrNameLst>
                                      </p:cBhvr>
                                      <p:tavLst>
                                        <p:tav tm="0">
                                          <p:val>
                                            <p:strVal val="#ppt_y"/>
                                          </p:val>
                                        </p:tav>
                                        <p:tav tm="100000">
                                          <p:val>
                                            <p:strVal val="#ppt_y"/>
                                          </p:val>
                                        </p:tav>
                                      </p:tavLst>
                                    </p:anim>
                                  </p:childTnLst>
                                </p:cTn>
                              </p:par>
                              <p:par>
                                <p:cTn id="18" presetID="2" presetClass="entr" presetSubtype="2" decel="50000" fill="hold" grpId="0" nodeType="withEffect">
                                  <p:stCondLst>
                                    <p:cond delay="250"/>
                                  </p:stCondLst>
                                  <p:childTnLst>
                                    <p:set>
                                      <p:cBhvr>
                                        <p:cTn id="19" dur="1" fill="hold">
                                          <p:stCondLst>
                                            <p:cond delay="0"/>
                                          </p:stCondLst>
                                        </p:cTn>
                                        <p:tgtEl>
                                          <p:spTgt spid="36"/>
                                        </p:tgtEl>
                                        <p:attrNameLst>
                                          <p:attrName>style.visibility</p:attrName>
                                        </p:attrNameLst>
                                      </p:cBhvr>
                                      <p:to>
                                        <p:strVal val="visible"/>
                                      </p:to>
                                    </p:set>
                                    <p:anim calcmode="lin" valueType="num">
                                      <p:cBhvr additive="base">
                                        <p:cTn id="20" dur="500" fill="hold"/>
                                        <p:tgtEl>
                                          <p:spTgt spid="36"/>
                                        </p:tgtEl>
                                        <p:attrNameLst>
                                          <p:attrName>ppt_x</p:attrName>
                                        </p:attrNameLst>
                                      </p:cBhvr>
                                      <p:tavLst>
                                        <p:tav tm="0">
                                          <p:val>
                                            <p:strVal val="1+#ppt_w/2"/>
                                          </p:val>
                                        </p:tav>
                                        <p:tav tm="100000">
                                          <p:val>
                                            <p:strVal val="#ppt_x"/>
                                          </p:val>
                                        </p:tav>
                                      </p:tavLst>
                                    </p:anim>
                                    <p:anim calcmode="lin" valueType="num">
                                      <p:cBhvr additive="base">
                                        <p:cTn id="21" dur="500" fill="hold"/>
                                        <p:tgtEl>
                                          <p:spTgt spid="36"/>
                                        </p:tgtEl>
                                        <p:attrNameLst>
                                          <p:attrName>ppt_y</p:attrName>
                                        </p:attrNameLst>
                                      </p:cBhvr>
                                      <p:tavLst>
                                        <p:tav tm="0">
                                          <p:val>
                                            <p:strVal val="#ppt_y"/>
                                          </p:val>
                                        </p:tav>
                                        <p:tav tm="100000">
                                          <p:val>
                                            <p:strVal val="#ppt_y"/>
                                          </p:val>
                                        </p:tav>
                                      </p:tavLst>
                                    </p:anim>
                                  </p:childTnLst>
                                </p:cTn>
                              </p:par>
                              <p:par>
                                <p:cTn id="22" presetID="2" presetClass="entr" presetSubtype="2" decel="50000" fill="hold" nodeType="withEffect">
                                  <p:stCondLst>
                                    <p:cond delay="35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1+#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58516" y="0"/>
            <a:ext cx="10933484" cy="6858000"/>
          </a:xfrm>
          <a:prstGeom prst="rect">
            <a:avLst/>
          </a:prstGeom>
        </p:spPr>
      </p:pic>
      <p:sp>
        <p:nvSpPr>
          <p:cNvPr id="4" name="Rectangle 3"/>
          <p:cNvSpPr/>
          <p:nvPr/>
        </p:nvSpPr>
        <p:spPr>
          <a:xfrm flipH="1">
            <a:off x="1212225" y="0"/>
            <a:ext cx="10979774" cy="6858000"/>
          </a:xfrm>
          <a:prstGeom prst="rect">
            <a:avLst/>
          </a:prstGeom>
          <a:gradFill>
            <a:gsLst>
              <a:gs pos="0">
                <a:schemeClr val="bg1">
                  <a:alpha val="85000"/>
                </a:schemeClr>
              </a:gs>
              <a:gs pos="100000">
                <a:schemeClr val="bg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ounded Rectangle 4"/>
          <p:cNvSpPr/>
          <p:nvPr/>
        </p:nvSpPr>
        <p:spPr>
          <a:xfrm>
            <a:off x="1371600" y="2095204"/>
            <a:ext cx="9448800" cy="2816252"/>
          </a:xfrm>
          <a:prstGeom prst="roundRect">
            <a:avLst>
              <a:gd name="adj" fmla="val 1196"/>
            </a:avLst>
          </a:prstGeom>
          <a:solidFill>
            <a:schemeClr val="bg1"/>
          </a:solidFill>
          <a:ln>
            <a:noFill/>
          </a:ln>
          <a:effectLst>
            <a:outerShdw blurRad="381000" dist="190500" dir="54000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419813" y="1358442"/>
            <a:ext cx="3352375" cy="646331"/>
          </a:xfrm>
          <a:prstGeom prst="rect">
            <a:avLst/>
          </a:prstGeom>
        </p:spPr>
        <p:txBody>
          <a:bodyPr wrap="none">
            <a:spAutoFit/>
          </a:bodyPr>
          <a:lstStyle/>
          <a:p>
            <a:pPr algn="ctr"/>
            <a:r>
              <a:rPr lang="en-US" sz="3600" spc="300" dirty="0">
                <a:solidFill>
                  <a:srgbClr val="1A66DE"/>
                </a:solidFill>
                <a:latin typeface="Trebuchet MS"/>
                <a:cs typeface="Trebuchet MS"/>
              </a:rPr>
              <a:t>Weekly Rates</a:t>
            </a:r>
          </a:p>
        </p:txBody>
      </p:sp>
      <p:pic>
        <p:nvPicPr>
          <p:cNvPr id="8" name="Picture 7"/>
          <p:cNvPicPr>
            <a:picLocks noChangeAspect="1"/>
          </p:cNvPicPr>
          <p:nvPr/>
        </p:nvPicPr>
        <p:blipFill>
          <a:blip r:embed="rId3"/>
          <a:stretch>
            <a:fillRect/>
          </a:stretch>
        </p:blipFill>
        <p:spPr>
          <a:xfrm>
            <a:off x="202954" y="6443291"/>
            <a:ext cx="898771" cy="247421"/>
          </a:xfrm>
          <a:prstGeom prst="rect">
            <a:avLst/>
          </a:prstGeom>
        </p:spPr>
      </p:pic>
      <p:sp>
        <p:nvSpPr>
          <p:cNvPr id="9" name="Round Same Side Corner Rectangle 8"/>
          <p:cNvSpPr/>
          <p:nvPr/>
        </p:nvSpPr>
        <p:spPr>
          <a:xfrm rot="5400000" flipV="1">
            <a:off x="11678273" y="6201349"/>
            <a:ext cx="296147" cy="731306"/>
          </a:xfrm>
          <a:prstGeom prst="round2SameRect">
            <a:avLst>
              <a:gd name="adj1" fmla="val 50000"/>
              <a:gd name="adj2" fmla="val 0"/>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11470918" y="6419524"/>
            <a:ext cx="464292" cy="276999"/>
          </a:xfrm>
          <a:prstGeom prst="rect">
            <a:avLst/>
          </a:prstGeom>
        </p:spPr>
        <p:txBody>
          <a:bodyPr wrap="square">
            <a:spAutoFit/>
          </a:bodyPr>
          <a:lstStyle/>
          <a:p>
            <a:pPr algn="ctr"/>
            <a:fld id="{260E2A6B-A809-4840-BF14-8648BC0BDF87}" type="slidenum">
              <a:rPr lang="id-ID" sz="1200" smtClean="0">
                <a:solidFill>
                  <a:schemeClr val="bg1"/>
                </a:solidFill>
                <a:latin typeface="Trebuchet MS"/>
                <a:ea typeface="Roboto Condensed Light" panose="02000000000000000000" pitchFamily="2" charset="0"/>
                <a:cs typeface="Trebuchet MS"/>
              </a:rPr>
              <a:pPr algn="ctr"/>
              <a:t>11</a:t>
            </a:fld>
            <a:endParaRPr lang="en-US" sz="1200" dirty="0">
              <a:solidFill>
                <a:schemeClr val="bg1"/>
              </a:solidFill>
              <a:latin typeface="Trebuchet MS"/>
              <a:cs typeface="Trebuchet MS"/>
            </a:endParaRPr>
          </a:p>
        </p:txBody>
      </p:sp>
      <p:graphicFrame>
        <p:nvGraphicFramePr>
          <p:cNvPr id="11" name="Content Placeholder 5"/>
          <p:cNvGraphicFramePr>
            <a:graphicFrameLocks/>
          </p:cNvGraphicFramePr>
          <p:nvPr>
            <p:extLst>
              <p:ext uri="{D42A27DB-BD31-4B8C-83A1-F6EECF244321}">
                <p14:modId xmlns:p14="http://schemas.microsoft.com/office/powerpoint/2010/main" val="686429962"/>
              </p:ext>
            </p:extLst>
          </p:nvPr>
        </p:nvGraphicFramePr>
        <p:xfrm>
          <a:off x="1473200" y="2201331"/>
          <a:ext cx="9245600" cy="2607736"/>
        </p:xfrm>
        <a:graphic>
          <a:graphicData uri="http://schemas.openxmlformats.org/drawingml/2006/table">
            <a:tbl>
              <a:tblPr firstRow="1" bandRow="1">
                <a:tableStyleId>{5C22544A-7EE6-4342-B048-85BDC9FD1C3A}</a:tableStyleId>
              </a:tblPr>
              <a:tblGrid>
                <a:gridCol w="2311400">
                  <a:extLst>
                    <a:ext uri="{9D8B030D-6E8A-4147-A177-3AD203B41FA5}">
                      <a16:colId xmlns:a16="http://schemas.microsoft.com/office/drawing/2014/main" xmlns="" val="20000"/>
                    </a:ext>
                  </a:extLst>
                </a:gridCol>
                <a:gridCol w="2311400">
                  <a:extLst>
                    <a:ext uri="{9D8B030D-6E8A-4147-A177-3AD203B41FA5}">
                      <a16:colId xmlns:a16="http://schemas.microsoft.com/office/drawing/2014/main" xmlns="" val="20001"/>
                    </a:ext>
                  </a:extLst>
                </a:gridCol>
                <a:gridCol w="2311400">
                  <a:extLst>
                    <a:ext uri="{9D8B030D-6E8A-4147-A177-3AD203B41FA5}">
                      <a16:colId xmlns:a16="http://schemas.microsoft.com/office/drawing/2014/main" xmlns="" val="20002"/>
                    </a:ext>
                  </a:extLst>
                </a:gridCol>
                <a:gridCol w="2311400">
                  <a:extLst>
                    <a:ext uri="{9D8B030D-6E8A-4147-A177-3AD203B41FA5}">
                      <a16:colId xmlns:a16="http://schemas.microsoft.com/office/drawing/2014/main" xmlns="" val="20003"/>
                    </a:ext>
                  </a:extLst>
                </a:gridCol>
              </a:tblGrid>
              <a:tr h="651934">
                <a:tc>
                  <a:txBody>
                    <a:bodyPr/>
                    <a:lstStyle/>
                    <a:p>
                      <a:pPr algn="ctr"/>
                      <a:r>
                        <a:rPr lang="en-US" sz="1600" dirty="0"/>
                        <a:t>Age</a:t>
                      </a:r>
                    </a:p>
                  </a:txBody>
                  <a:tcPr marT="45700" marB="45700" anchor="ctr">
                    <a:lnL w="12700" cmpd="sng">
                      <a:noFill/>
                    </a:lnL>
                    <a:lnR w="9525" cap="flat" cmpd="sng" algn="ctr">
                      <a:solidFill>
                        <a:srgbClr val="D9D9D9"/>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t>Individual</a:t>
                      </a:r>
                    </a:p>
                  </a:txBody>
                  <a:tcPr marT="45700" marB="45700"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t>Single Parent</a:t>
                      </a:r>
                    </a:p>
                  </a:txBody>
                  <a:tcPr marT="45700" marB="45700"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t>Family</a:t>
                      </a:r>
                    </a:p>
                  </a:txBody>
                  <a:tcPr marT="45700" marB="45700" anchor="ctr">
                    <a:lnL w="9525" cap="flat" cmpd="sng" algn="ctr">
                      <a:solidFill>
                        <a:srgbClr val="D9D9D9"/>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651934">
                <a:tc>
                  <a:txBody>
                    <a:bodyPr/>
                    <a:lstStyle/>
                    <a:p>
                      <a:pPr algn="ctr"/>
                      <a:r>
                        <a:rPr lang="en-US" sz="1400" dirty="0">
                          <a:solidFill>
                            <a:srgbClr val="778086"/>
                          </a:solidFill>
                        </a:rPr>
                        <a:t>18-44</a:t>
                      </a:r>
                    </a:p>
                  </a:txBody>
                  <a:tcPr marT="45700" marB="45700" anchor="ctr">
                    <a:lnL w="12700" cmpd="sng">
                      <a:noFill/>
                    </a:lnL>
                    <a:lnR w="9525" cap="flat" cmpd="sng" algn="ctr">
                      <a:solidFill>
                        <a:srgbClr val="D9D9D9"/>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rgbClr val="778086"/>
                          </a:solidFill>
                        </a:rPr>
                        <a:t>$5.73</a:t>
                      </a:r>
                    </a:p>
                  </a:txBody>
                  <a:tcPr marT="45700" marB="45700"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rgbClr val="778086"/>
                          </a:solidFill>
                        </a:rPr>
                        <a:t>$6.81</a:t>
                      </a:r>
                    </a:p>
                  </a:txBody>
                  <a:tcPr marT="45700" marB="45700"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rgbClr val="778086"/>
                          </a:solidFill>
                        </a:rPr>
                        <a:t>$12.13</a:t>
                      </a:r>
                    </a:p>
                  </a:txBody>
                  <a:tcPr marT="45700" marB="45700" anchor="ctr">
                    <a:lnL w="9525" cap="flat" cmpd="sng" algn="ctr">
                      <a:solidFill>
                        <a:srgbClr val="D9D9D9"/>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xmlns="" val="10001"/>
                  </a:ext>
                </a:extLst>
              </a:tr>
              <a:tr h="651934">
                <a:tc>
                  <a:txBody>
                    <a:bodyPr/>
                    <a:lstStyle/>
                    <a:p>
                      <a:pPr algn="ctr"/>
                      <a:r>
                        <a:rPr lang="en-US" sz="1400" dirty="0">
                          <a:solidFill>
                            <a:srgbClr val="778086"/>
                          </a:solidFill>
                        </a:rPr>
                        <a:t>45-59</a:t>
                      </a:r>
                    </a:p>
                  </a:txBody>
                  <a:tcPr marT="45700" marB="45700" anchor="ctr">
                    <a:lnL w="12700" cmpd="sng">
                      <a:noFill/>
                    </a:lnL>
                    <a:lnR w="9525" cap="flat" cmpd="sng" algn="ctr">
                      <a:solidFill>
                        <a:srgbClr val="D9D9D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rgbClr val="778086"/>
                          </a:solidFill>
                        </a:rPr>
                        <a:t>$9.69</a:t>
                      </a:r>
                    </a:p>
                  </a:txBody>
                  <a:tcPr marT="45700" marB="45700"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rgbClr val="778086"/>
                          </a:solidFill>
                        </a:rPr>
                        <a:t>$11.54</a:t>
                      </a:r>
                    </a:p>
                  </a:txBody>
                  <a:tcPr marT="45700" marB="45700"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rgbClr val="778086"/>
                          </a:solidFill>
                        </a:rPr>
                        <a:t>$19.86</a:t>
                      </a:r>
                    </a:p>
                  </a:txBody>
                  <a:tcPr marT="45700" marB="45700" anchor="ctr">
                    <a:lnL w="9525" cap="flat" cmpd="sng" algn="ctr">
                      <a:solidFill>
                        <a:srgbClr val="D9D9D9"/>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651934">
                <a:tc>
                  <a:txBody>
                    <a:bodyPr/>
                    <a:lstStyle/>
                    <a:p>
                      <a:pPr algn="ctr"/>
                      <a:r>
                        <a:rPr lang="en-US" sz="1400" dirty="0">
                          <a:solidFill>
                            <a:srgbClr val="778086"/>
                          </a:solidFill>
                        </a:rPr>
                        <a:t>60-74</a:t>
                      </a:r>
                    </a:p>
                  </a:txBody>
                  <a:tcPr marT="45700" marB="45700" anchor="ctr">
                    <a:lnL w="12700" cmpd="sng">
                      <a:noFill/>
                    </a:lnL>
                    <a:lnR w="9525" cap="flat" cmpd="sng" algn="ctr">
                      <a:solidFill>
                        <a:srgbClr val="D9D9D9"/>
                      </a:solidFill>
                      <a:prstDash val="solid"/>
                      <a:round/>
                      <a:headEnd type="none" w="med" len="med"/>
                      <a:tailEnd type="none" w="med" len="med"/>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dirty="0">
                          <a:solidFill>
                            <a:srgbClr val="778086"/>
                          </a:solidFill>
                        </a:rPr>
                        <a:t>$12.87</a:t>
                      </a:r>
                    </a:p>
                  </a:txBody>
                  <a:tcPr marT="45700" marB="45700"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dirty="0">
                          <a:solidFill>
                            <a:srgbClr val="778086"/>
                          </a:solidFill>
                        </a:rPr>
                        <a:t>$14.67</a:t>
                      </a:r>
                    </a:p>
                  </a:txBody>
                  <a:tcPr marT="45700" marB="45700"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dirty="0">
                          <a:solidFill>
                            <a:srgbClr val="778086"/>
                          </a:solidFill>
                        </a:rPr>
                        <a:t>$26.39</a:t>
                      </a:r>
                    </a:p>
                  </a:txBody>
                  <a:tcPr marT="45700" marB="45700" anchor="ctr">
                    <a:lnL w="9525" cap="flat" cmpd="sng" algn="ctr">
                      <a:solidFill>
                        <a:srgbClr val="D9D9D9"/>
                      </a:solidFill>
                      <a:prstDash val="solid"/>
                      <a:round/>
                      <a:headEnd type="none" w="med" len="med"/>
                      <a:tailEnd type="none" w="med" len="med"/>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373323467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50000"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4" decel="5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decel="50000" fill="hold" grpId="0" nodeType="withEffect">
                                  <p:stCondLst>
                                    <p:cond delay="25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decel="50000" fill="hold" nodeType="withEffect">
                                  <p:stCondLst>
                                    <p:cond delay="25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0" y="0"/>
            <a:ext cx="8651783" cy="6858000"/>
          </a:xfrm>
          <a:prstGeom prst="rect">
            <a:avLst/>
          </a:prstGeom>
        </p:spPr>
      </p:pic>
      <p:sp>
        <p:nvSpPr>
          <p:cNvPr id="5" name="Rectangle 4"/>
          <p:cNvSpPr/>
          <p:nvPr/>
        </p:nvSpPr>
        <p:spPr>
          <a:xfrm>
            <a:off x="0" y="0"/>
            <a:ext cx="8716474" cy="6858000"/>
          </a:xfrm>
          <a:prstGeom prst="rect">
            <a:avLst/>
          </a:prstGeom>
          <a:gradFill>
            <a:gsLst>
              <a:gs pos="0">
                <a:schemeClr val="bg1">
                  <a:alpha val="85000"/>
                </a:schemeClr>
              </a:gs>
              <a:gs pos="100000">
                <a:schemeClr val="bg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p:cNvGrpSpPr/>
          <p:nvPr/>
        </p:nvGrpSpPr>
        <p:grpSpPr>
          <a:xfrm>
            <a:off x="4995333" y="-1"/>
            <a:ext cx="6248400" cy="6011333"/>
            <a:chOff x="4995333" y="-1"/>
            <a:chExt cx="6248400" cy="6011333"/>
          </a:xfrm>
        </p:grpSpPr>
        <p:sp>
          <p:nvSpPr>
            <p:cNvPr id="8" name="Rounded Rectangle 7"/>
            <p:cNvSpPr/>
            <p:nvPr/>
          </p:nvSpPr>
          <p:spPr>
            <a:xfrm>
              <a:off x="4995333" y="-1"/>
              <a:ext cx="6248400" cy="6011333"/>
            </a:xfrm>
            <a:prstGeom prst="roundRect">
              <a:avLst>
                <a:gd name="adj" fmla="val 1141"/>
              </a:avLst>
            </a:prstGeom>
            <a:solidFill>
              <a:schemeClr val="bg1">
                <a:lumMod val="65000"/>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5232399" y="904577"/>
              <a:ext cx="5774268" cy="4565352"/>
            </a:xfrm>
            <a:prstGeom prst="rect">
              <a:avLst/>
            </a:prstGeom>
          </p:spPr>
          <p:txBody>
            <a:bodyPr wrap="square">
              <a:spAutoFit/>
            </a:bodyPr>
            <a:lstStyle/>
            <a:p>
              <a:pPr marL="285750" indent="-285750" algn="just">
                <a:spcAft>
                  <a:spcPts val="1000"/>
                </a:spcAft>
                <a:buBlip>
                  <a:blip r:embed="rId3"/>
                </a:buBlip>
              </a:pPr>
              <a:r>
                <a:rPr lang="en-US" sz="1400" dirty="0">
                  <a:solidFill>
                    <a:srgbClr val="778086"/>
                  </a:solidFill>
                  <a:latin typeface="Calibri"/>
                  <a:cs typeface="Calibri"/>
                </a:rPr>
                <a:t>Benefits paid directly to the insured upon diagnosis of a heart attack, stroke, cancer, organ transplant, end stage renal failure, coronary artery bypass, </a:t>
              </a:r>
              <a:r>
                <a:rPr lang="en-US" sz="1400" b="1" dirty="0">
                  <a:solidFill>
                    <a:srgbClr val="778086"/>
                  </a:solidFill>
                  <a:latin typeface="Calibri"/>
                  <a:cs typeface="Calibri"/>
                </a:rPr>
                <a:t>ALS (Lou Gehrig’s Disease)</a:t>
              </a:r>
              <a:r>
                <a:rPr lang="en-US" sz="1400" dirty="0">
                  <a:solidFill>
                    <a:srgbClr val="778086"/>
                  </a:solidFill>
                  <a:latin typeface="Calibri"/>
                  <a:cs typeface="Calibri"/>
                </a:rPr>
                <a:t>, loss of sight, speech or hearing, coma, paralysis, severe burns, benign brain tumor and angioplasty and stent insertion. </a:t>
              </a:r>
            </a:p>
            <a:p>
              <a:pPr marL="285750" indent="-285750" algn="just">
                <a:spcAft>
                  <a:spcPts val="1000"/>
                </a:spcAft>
                <a:buBlip>
                  <a:blip r:embed="rId3"/>
                </a:buBlip>
              </a:pPr>
              <a:r>
                <a:rPr lang="en-US" sz="1400" dirty="0">
                  <a:solidFill>
                    <a:srgbClr val="778086"/>
                  </a:solidFill>
                  <a:latin typeface="Calibri"/>
                  <a:cs typeface="Calibri"/>
                </a:rPr>
                <a:t>Eligible children are also covered for the following childhood Specified Critical Illness at 25% of the employee benefit amount:  </a:t>
              </a:r>
              <a:r>
                <a:rPr lang="en-US" sz="1400" b="1" dirty="0">
                  <a:solidFill>
                    <a:srgbClr val="778086"/>
                  </a:solidFill>
                  <a:latin typeface="Calibri"/>
                  <a:cs typeface="Calibri"/>
                </a:rPr>
                <a:t>cerebral palsy, cleft lip or palate, down syndrome, cystic fibrosis </a:t>
              </a:r>
              <a:r>
                <a:rPr lang="en-US" sz="1400" dirty="0">
                  <a:solidFill>
                    <a:srgbClr val="778086"/>
                  </a:solidFill>
                  <a:latin typeface="Calibri"/>
                  <a:cs typeface="Calibri"/>
                </a:rPr>
                <a:t>and </a:t>
              </a:r>
              <a:r>
                <a:rPr lang="en-US" sz="1400" b="1" dirty="0" err="1">
                  <a:solidFill>
                    <a:srgbClr val="778086"/>
                  </a:solidFill>
                  <a:latin typeface="Calibri"/>
                  <a:cs typeface="Calibri"/>
                </a:rPr>
                <a:t>spina</a:t>
              </a:r>
              <a:r>
                <a:rPr lang="en-US" sz="1400" b="1" dirty="0">
                  <a:solidFill>
                    <a:srgbClr val="778086"/>
                  </a:solidFill>
                  <a:latin typeface="Calibri"/>
                  <a:cs typeface="Calibri"/>
                </a:rPr>
                <a:t> bifida.</a:t>
              </a:r>
              <a:r>
                <a:rPr lang="en-US" sz="1400" dirty="0">
                  <a:solidFill>
                    <a:srgbClr val="778086"/>
                  </a:solidFill>
                  <a:latin typeface="Calibri"/>
                  <a:cs typeface="Calibri"/>
                </a:rPr>
                <a:t>  </a:t>
              </a:r>
            </a:p>
            <a:p>
              <a:pPr marL="285750" indent="-285750" algn="just">
                <a:spcAft>
                  <a:spcPts val="1000"/>
                </a:spcAft>
                <a:buBlip>
                  <a:blip r:embed="rId3"/>
                </a:buBlip>
              </a:pPr>
              <a:r>
                <a:rPr lang="en-US" sz="1400" dirty="0">
                  <a:solidFill>
                    <a:srgbClr val="778086"/>
                  </a:solidFill>
                  <a:latin typeface="Calibri"/>
                  <a:cs typeface="Calibri"/>
                </a:rPr>
                <a:t>One time skin cancer benefit of $300.</a:t>
              </a:r>
            </a:p>
            <a:p>
              <a:pPr marL="285750" indent="-285750" algn="just">
                <a:spcAft>
                  <a:spcPts val="1000"/>
                </a:spcAft>
                <a:buBlip>
                  <a:blip r:embed="rId3"/>
                </a:buBlip>
              </a:pPr>
              <a:r>
                <a:rPr lang="en-US" sz="1400" dirty="0">
                  <a:solidFill>
                    <a:srgbClr val="778086"/>
                  </a:solidFill>
                  <a:latin typeface="Calibri"/>
                  <a:cs typeface="Calibri"/>
                </a:rPr>
                <a:t>Employee coverage of </a:t>
              </a:r>
              <a:r>
                <a:rPr lang="en-US" sz="1400" b="1" dirty="0">
                  <a:solidFill>
                    <a:srgbClr val="778086"/>
                  </a:solidFill>
                  <a:latin typeface="Calibri"/>
                  <a:cs typeface="Calibri"/>
                </a:rPr>
                <a:t>$15,000</a:t>
              </a:r>
              <a:r>
                <a:rPr lang="en-US" sz="1400" dirty="0">
                  <a:solidFill>
                    <a:srgbClr val="778086"/>
                  </a:solidFill>
                  <a:latin typeface="Calibri"/>
                  <a:cs typeface="Calibri"/>
                </a:rPr>
                <a:t> to </a:t>
              </a:r>
              <a:r>
                <a:rPr lang="en-US" sz="1400" b="1" dirty="0">
                  <a:solidFill>
                    <a:srgbClr val="778086"/>
                  </a:solidFill>
                  <a:latin typeface="Calibri"/>
                  <a:cs typeface="Calibri"/>
                </a:rPr>
                <a:t>$50,000</a:t>
              </a:r>
              <a:endParaRPr lang="en-US" sz="1400" dirty="0">
                <a:solidFill>
                  <a:srgbClr val="778086"/>
                </a:solidFill>
                <a:latin typeface="Calibri"/>
                <a:cs typeface="Calibri"/>
              </a:endParaRPr>
            </a:p>
            <a:p>
              <a:pPr marL="285750" indent="-285750" algn="just">
                <a:spcAft>
                  <a:spcPts val="1000"/>
                </a:spcAft>
                <a:buBlip>
                  <a:blip r:embed="rId3"/>
                </a:buBlip>
              </a:pPr>
              <a:r>
                <a:rPr lang="en-US" sz="1400" dirty="0">
                  <a:solidFill>
                    <a:srgbClr val="778086"/>
                  </a:solidFill>
                  <a:latin typeface="Calibri"/>
                  <a:cs typeface="Calibri"/>
                </a:rPr>
                <a:t>Up to </a:t>
              </a:r>
              <a:r>
                <a:rPr lang="en-US" sz="1400" b="1" dirty="0">
                  <a:solidFill>
                    <a:srgbClr val="778086"/>
                  </a:solidFill>
                  <a:latin typeface="Calibri"/>
                  <a:cs typeface="Calibri"/>
                </a:rPr>
                <a:t>$25,000</a:t>
              </a:r>
              <a:r>
                <a:rPr lang="en-US" sz="1400" dirty="0">
                  <a:solidFill>
                    <a:srgbClr val="778086"/>
                  </a:solidFill>
                  <a:latin typeface="Calibri"/>
                  <a:cs typeface="Calibri"/>
                </a:rPr>
                <a:t> of coverage is guaranteed issue for employees.</a:t>
              </a:r>
            </a:p>
            <a:p>
              <a:pPr marL="285750" indent="-285750" algn="just">
                <a:spcAft>
                  <a:spcPts val="1000"/>
                </a:spcAft>
                <a:buBlip>
                  <a:blip r:embed="rId3"/>
                </a:buBlip>
              </a:pPr>
              <a:r>
                <a:rPr lang="en-US" sz="1400" dirty="0">
                  <a:solidFill>
                    <a:srgbClr val="778086"/>
                  </a:solidFill>
                  <a:latin typeface="Calibri"/>
                  <a:cs typeface="Calibri"/>
                </a:rPr>
                <a:t>Dependent children are covered at no additional cost.</a:t>
              </a:r>
            </a:p>
            <a:p>
              <a:pPr marL="285750" indent="-285750" algn="just">
                <a:spcAft>
                  <a:spcPts val="1000"/>
                </a:spcAft>
                <a:buBlip>
                  <a:blip r:embed="rId3"/>
                </a:buBlip>
              </a:pPr>
              <a:r>
                <a:rPr lang="en-US" sz="1400" dirty="0">
                  <a:solidFill>
                    <a:srgbClr val="778086"/>
                  </a:solidFill>
                  <a:latin typeface="Calibri"/>
                  <a:cs typeface="Calibri"/>
                </a:rPr>
                <a:t>Employees may also apply for coverage on their spouse.</a:t>
              </a:r>
            </a:p>
            <a:p>
              <a:pPr marL="285750" indent="-285750" algn="just">
                <a:spcAft>
                  <a:spcPts val="1000"/>
                </a:spcAft>
                <a:buBlip>
                  <a:blip r:embed="rId3"/>
                </a:buBlip>
              </a:pPr>
              <a:r>
                <a:rPr lang="en-US" sz="1400" b="1" dirty="0">
                  <a:solidFill>
                    <a:srgbClr val="778086"/>
                  </a:solidFill>
                  <a:latin typeface="Calibri"/>
                  <a:cs typeface="Calibri"/>
                </a:rPr>
                <a:t>NO LIFETIME MAXIUM-additional occurrence and reoccurrence benefits.</a:t>
              </a:r>
              <a:endParaRPr lang="en-US" sz="1400" dirty="0">
                <a:solidFill>
                  <a:srgbClr val="778086"/>
                </a:solidFill>
                <a:latin typeface="Calibri"/>
                <a:cs typeface="Calibri"/>
              </a:endParaRPr>
            </a:p>
            <a:p>
              <a:pPr marL="285750" indent="-285750" algn="just">
                <a:spcAft>
                  <a:spcPts val="1000"/>
                </a:spcAft>
                <a:buBlip>
                  <a:blip r:embed="rId3"/>
                </a:buBlip>
              </a:pPr>
              <a:r>
                <a:rPr lang="en-US" sz="1400" dirty="0">
                  <a:solidFill>
                    <a:srgbClr val="778086"/>
                  </a:solidFill>
                  <a:latin typeface="Calibri"/>
                  <a:cs typeface="Calibri"/>
                </a:rPr>
                <a:t>Health screening benefit of $50 per year.</a:t>
              </a:r>
            </a:p>
          </p:txBody>
        </p:sp>
      </p:grpSp>
      <p:sp>
        <p:nvSpPr>
          <p:cNvPr id="10" name="Rectangle 9"/>
          <p:cNvSpPr/>
          <p:nvPr/>
        </p:nvSpPr>
        <p:spPr>
          <a:xfrm>
            <a:off x="745068" y="2801042"/>
            <a:ext cx="3674534" cy="646331"/>
          </a:xfrm>
          <a:prstGeom prst="rect">
            <a:avLst/>
          </a:prstGeom>
        </p:spPr>
        <p:txBody>
          <a:bodyPr wrap="square">
            <a:spAutoFit/>
          </a:bodyPr>
          <a:lstStyle/>
          <a:p>
            <a:r>
              <a:rPr lang="en-US" sz="3600" spc="300" dirty="0">
                <a:solidFill>
                  <a:srgbClr val="1A66DE"/>
                </a:solidFill>
                <a:latin typeface="Trebuchet MS"/>
                <a:cs typeface="Trebuchet MS"/>
              </a:rPr>
              <a:t>Critical Illness</a:t>
            </a:r>
          </a:p>
        </p:txBody>
      </p:sp>
      <p:pic>
        <p:nvPicPr>
          <p:cNvPr id="11" name="Picture 10"/>
          <p:cNvPicPr>
            <a:picLocks noChangeAspect="1"/>
          </p:cNvPicPr>
          <p:nvPr/>
        </p:nvPicPr>
        <p:blipFill>
          <a:blip r:embed="rId4"/>
          <a:stretch>
            <a:fillRect/>
          </a:stretch>
        </p:blipFill>
        <p:spPr>
          <a:xfrm>
            <a:off x="202954" y="6443291"/>
            <a:ext cx="898771" cy="247421"/>
          </a:xfrm>
          <a:prstGeom prst="rect">
            <a:avLst/>
          </a:prstGeom>
        </p:spPr>
      </p:pic>
      <p:sp>
        <p:nvSpPr>
          <p:cNvPr id="12" name="Round Same Side Corner Rectangle 11"/>
          <p:cNvSpPr/>
          <p:nvPr/>
        </p:nvSpPr>
        <p:spPr>
          <a:xfrm rot="5400000" flipV="1">
            <a:off x="11678273" y="6201349"/>
            <a:ext cx="296147" cy="731306"/>
          </a:xfrm>
          <a:prstGeom prst="round2SameRect">
            <a:avLst>
              <a:gd name="adj1" fmla="val 50000"/>
              <a:gd name="adj2" fmla="val 0"/>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11470918" y="6419524"/>
            <a:ext cx="464292" cy="276999"/>
          </a:xfrm>
          <a:prstGeom prst="rect">
            <a:avLst/>
          </a:prstGeom>
        </p:spPr>
        <p:txBody>
          <a:bodyPr wrap="square">
            <a:spAutoFit/>
          </a:bodyPr>
          <a:lstStyle/>
          <a:p>
            <a:pPr algn="ctr"/>
            <a:fld id="{260E2A6B-A809-4840-BF14-8648BC0BDF87}" type="slidenum">
              <a:rPr lang="id-ID" sz="1200" smtClean="0">
                <a:solidFill>
                  <a:schemeClr val="bg1"/>
                </a:solidFill>
                <a:latin typeface="Trebuchet MS"/>
                <a:ea typeface="Roboto Condensed Light" panose="02000000000000000000" pitchFamily="2" charset="0"/>
                <a:cs typeface="Trebuchet MS"/>
              </a:rPr>
              <a:pPr algn="ctr"/>
              <a:t>12</a:t>
            </a:fld>
            <a:endParaRPr lang="en-US" sz="1200" dirty="0">
              <a:solidFill>
                <a:schemeClr val="bg1"/>
              </a:solidFill>
              <a:latin typeface="Trebuchet MS"/>
              <a:cs typeface="Trebuchet MS"/>
            </a:endParaRPr>
          </a:p>
        </p:txBody>
      </p:sp>
    </p:spTree>
    <p:extLst>
      <p:ext uri="{BB962C8B-B14F-4D97-AF65-F5344CB8AC3E}">
        <p14:creationId xmlns:p14="http://schemas.microsoft.com/office/powerpoint/2010/main" val="23305624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decel="5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4" decel="5000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par>
                                <p:cTn id="18" presetID="2" presetClass="entr" presetSubtype="1" decel="50000" fill="hold" nodeType="withEffect">
                                  <p:stCondLst>
                                    <p:cond delay="25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258516" y="0"/>
            <a:ext cx="10933484" cy="6858000"/>
          </a:xfrm>
          <a:prstGeom prst="rect">
            <a:avLst/>
          </a:prstGeom>
        </p:spPr>
      </p:pic>
      <p:sp>
        <p:nvSpPr>
          <p:cNvPr id="7" name="Rectangle 6"/>
          <p:cNvSpPr/>
          <p:nvPr/>
        </p:nvSpPr>
        <p:spPr>
          <a:xfrm flipH="1">
            <a:off x="1212225" y="0"/>
            <a:ext cx="10979774" cy="6858000"/>
          </a:xfrm>
          <a:prstGeom prst="rect">
            <a:avLst/>
          </a:prstGeom>
          <a:gradFill>
            <a:gsLst>
              <a:gs pos="0">
                <a:schemeClr val="bg1">
                  <a:alpha val="85000"/>
                </a:schemeClr>
              </a:gs>
              <a:gs pos="100000">
                <a:schemeClr val="bg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419813" y="1358442"/>
            <a:ext cx="3352375" cy="646331"/>
          </a:xfrm>
          <a:prstGeom prst="rect">
            <a:avLst/>
          </a:prstGeom>
        </p:spPr>
        <p:txBody>
          <a:bodyPr wrap="none">
            <a:spAutoFit/>
          </a:bodyPr>
          <a:lstStyle/>
          <a:p>
            <a:pPr algn="ctr"/>
            <a:r>
              <a:rPr lang="en-US" sz="3600" spc="300" dirty="0">
                <a:solidFill>
                  <a:srgbClr val="1A66DE"/>
                </a:solidFill>
                <a:latin typeface="Trebuchet MS"/>
                <a:cs typeface="Trebuchet MS"/>
              </a:rPr>
              <a:t>Weekly Rates</a:t>
            </a:r>
          </a:p>
        </p:txBody>
      </p:sp>
      <p:sp>
        <p:nvSpPr>
          <p:cNvPr id="4" name="Rounded Rectangle 3"/>
          <p:cNvSpPr/>
          <p:nvPr/>
        </p:nvSpPr>
        <p:spPr>
          <a:xfrm>
            <a:off x="1371600" y="2112925"/>
            <a:ext cx="9448800" cy="3034808"/>
          </a:xfrm>
          <a:prstGeom prst="roundRect">
            <a:avLst>
              <a:gd name="adj" fmla="val 1196"/>
            </a:avLst>
          </a:prstGeom>
          <a:solidFill>
            <a:schemeClr val="bg1"/>
          </a:solidFill>
          <a:ln>
            <a:noFill/>
          </a:ln>
          <a:effectLst>
            <a:outerShdw blurRad="381000" dist="190500" dir="54000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 name="Content Placeholder 3"/>
          <p:cNvGraphicFramePr>
            <a:graphicFrameLocks/>
          </p:cNvGraphicFramePr>
          <p:nvPr>
            <p:extLst>
              <p:ext uri="{D42A27DB-BD31-4B8C-83A1-F6EECF244321}">
                <p14:modId xmlns:p14="http://schemas.microsoft.com/office/powerpoint/2010/main" val="1958852268"/>
              </p:ext>
            </p:extLst>
          </p:nvPr>
        </p:nvGraphicFramePr>
        <p:xfrm>
          <a:off x="1473200" y="2222688"/>
          <a:ext cx="9245600" cy="2815283"/>
        </p:xfrm>
        <a:graphic>
          <a:graphicData uri="http://schemas.openxmlformats.org/drawingml/2006/table">
            <a:tbl>
              <a:tblPr firstRow="1" bandRow="1">
                <a:tableStyleId>{5C22544A-7EE6-4342-B048-85BDC9FD1C3A}</a:tableStyleId>
              </a:tblPr>
              <a:tblGrid>
                <a:gridCol w="2311400">
                  <a:extLst>
                    <a:ext uri="{9D8B030D-6E8A-4147-A177-3AD203B41FA5}">
                      <a16:colId xmlns:a16="http://schemas.microsoft.com/office/drawing/2014/main" xmlns="" val="20000"/>
                    </a:ext>
                  </a:extLst>
                </a:gridCol>
                <a:gridCol w="2311400">
                  <a:extLst>
                    <a:ext uri="{9D8B030D-6E8A-4147-A177-3AD203B41FA5}">
                      <a16:colId xmlns:a16="http://schemas.microsoft.com/office/drawing/2014/main" xmlns="" val="20001"/>
                    </a:ext>
                  </a:extLst>
                </a:gridCol>
                <a:gridCol w="2311400">
                  <a:extLst>
                    <a:ext uri="{9D8B030D-6E8A-4147-A177-3AD203B41FA5}">
                      <a16:colId xmlns:a16="http://schemas.microsoft.com/office/drawing/2014/main" xmlns="" val="20002"/>
                    </a:ext>
                  </a:extLst>
                </a:gridCol>
                <a:gridCol w="2311400">
                  <a:extLst>
                    <a:ext uri="{9D8B030D-6E8A-4147-A177-3AD203B41FA5}">
                      <a16:colId xmlns:a16="http://schemas.microsoft.com/office/drawing/2014/main" xmlns="" val="20003"/>
                    </a:ext>
                  </a:extLst>
                </a:gridCol>
              </a:tblGrid>
              <a:tr h="590513">
                <a:tc>
                  <a:txBody>
                    <a:bodyPr/>
                    <a:lstStyle/>
                    <a:p>
                      <a:pPr algn="ctr"/>
                      <a:r>
                        <a:rPr lang="en-US" sz="1600" dirty="0"/>
                        <a:t>Age</a:t>
                      </a:r>
                    </a:p>
                  </a:txBody>
                  <a:tcPr marT="45714" marB="45714" anchor="ctr">
                    <a:lnR w="9525" cap="flat" cmpd="sng" algn="ctr">
                      <a:solidFill>
                        <a:srgbClr val="D9D9D9"/>
                      </a:solidFill>
                      <a:prstDash val="solid"/>
                      <a:round/>
                      <a:headEnd type="none" w="med" len="med"/>
                      <a:tailEnd type="none" w="med" len="med"/>
                    </a:lnR>
                  </a:tcPr>
                </a:tc>
                <a:tc>
                  <a:txBody>
                    <a:bodyPr/>
                    <a:lstStyle/>
                    <a:p>
                      <a:pPr algn="ctr"/>
                      <a:r>
                        <a:rPr lang="en-US" sz="1600" dirty="0"/>
                        <a:t>$15,000</a:t>
                      </a:r>
                    </a:p>
                  </a:txBody>
                  <a:tcPr marT="45714" marB="4571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tcPr>
                </a:tc>
                <a:tc>
                  <a:txBody>
                    <a:bodyPr/>
                    <a:lstStyle/>
                    <a:p>
                      <a:pPr algn="ctr"/>
                      <a:r>
                        <a:rPr lang="en-US" sz="1600" dirty="0"/>
                        <a:t>$25,000</a:t>
                      </a:r>
                    </a:p>
                  </a:txBody>
                  <a:tcPr marT="45714" marB="4571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tcPr>
                </a:tc>
                <a:tc>
                  <a:txBody>
                    <a:bodyPr/>
                    <a:lstStyle/>
                    <a:p>
                      <a:pPr algn="ctr"/>
                      <a:r>
                        <a:rPr lang="en-US" sz="1600" dirty="0"/>
                        <a:t>$50,000</a:t>
                      </a:r>
                    </a:p>
                  </a:txBody>
                  <a:tcPr marT="45714" marB="45714" anchor="ctr">
                    <a:lnL w="9525" cap="flat" cmpd="sng" algn="ctr">
                      <a:solidFill>
                        <a:srgbClr val="D9D9D9"/>
                      </a:solidFill>
                      <a:prstDash val="solid"/>
                      <a:round/>
                      <a:headEnd type="none" w="med" len="med"/>
                      <a:tailEnd type="none" w="med" len="med"/>
                    </a:lnL>
                  </a:tcPr>
                </a:tc>
                <a:extLst>
                  <a:ext uri="{0D108BD9-81ED-4DB2-BD59-A6C34878D82A}">
                    <a16:rowId xmlns:a16="http://schemas.microsoft.com/office/drawing/2014/main" xmlns="" val="10000"/>
                  </a:ext>
                </a:extLst>
              </a:tr>
              <a:tr h="370795">
                <a:tc>
                  <a:txBody>
                    <a:bodyPr/>
                    <a:lstStyle/>
                    <a:p>
                      <a:pPr algn="ctr"/>
                      <a:r>
                        <a:rPr lang="en-US" sz="1400" dirty="0">
                          <a:solidFill>
                            <a:srgbClr val="778086"/>
                          </a:solidFill>
                        </a:rPr>
                        <a:t>18-29</a:t>
                      </a:r>
                    </a:p>
                  </a:txBody>
                  <a:tcPr marT="45714" marB="45714" anchor="ctr">
                    <a:lnR w="9525" cap="flat" cmpd="sng" algn="ctr">
                      <a:solidFill>
                        <a:srgbClr val="D9D9D9"/>
                      </a:solidFill>
                      <a:prstDash val="solid"/>
                      <a:round/>
                      <a:headEnd type="none" w="med" len="med"/>
                      <a:tailEnd type="none" w="med" len="med"/>
                    </a:lnR>
                    <a:solidFill>
                      <a:srgbClr val="FFFFFF"/>
                    </a:solidFill>
                  </a:tcPr>
                </a:tc>
                <a:tc>
                  <a:txBody>
                    <a:bodyPr/>
                    <a:lstStyle/>
                    <a:p>
                      <a:pPr algn="ctr"/>
                      <a:r>
                        <a:rPr lang="en-US" sz="1400" dirty="0">
                          <a:solidFill>
                            <a:srgbClr val="778086"/>
                          </a:solidFill>
                        </a:rPr>
                        <a:t>$2.52</a:t>
                      </a:r>
                    </a:p>
                  </a:txBody>
                  <a:tcPr marT="45714" marB="4571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solidFill>
                      <a:srgbClr val="FFFFFF"/>
                    </a:solidFill>
                  </a:tcPr>
                </a:tc>
                <a:tc>
                  <a:txBody>
                    <a:bodyPr/>
                    <a:lstStyle/>
                    <a:p>
                      <a:pPr algn="ctr"/>
                      <a:r>
                        <a:rPr lang="en-US" sz="1400" dirty="0">
                          <a:solidFill>
                            <a:srgbClr val="778086"/>
                          </a:solidFill>
                        </a:rPr>
                        <a:t>$3.91</a:t>
                      </a:r>
                    </a:p>
                  </a:txBody>
                  <a:tcPr marT="45714" marB="4571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solidFill>
                      <a:srgbClr val="FFFFFF"/>
                    </a:solidFill>
                  </a:tcPr>
                </a:tc>
                <a:tc>
                  <a:txBody>
                    <a:bodyPr/>
                    <a:lstStyle/>
                    <a:p>
                      <a:pPr algn="ctr"/>
                      <a:r>
                        <a:rPr lang="en-US" sz="1400" dirty="0">
                          <a:solidFill>
                            <a:srgbClr val="778086"/>
                          </a:solidFill>
                        </a:rPr>
                        <a:t>$7.39</a:t>
                      </a:r>
                    </a:p>
                  </a:txBody>
                  <a:tcPr marT="45714" marB="45714" anchor="ctr">
                    <a:lnL w="9525" cap="flat" cmpd="sng" algn="ctr">
                      <a:solidFill>
                        <a:srgbClr val="D9D9D9"/>
                      </a:solidFill>
                      <a:prstDash val="solid"/>
                      <a:round/>
                      <a:headEnd type="none" w="med" len="med"/>
                      <a:tailEnd type="none" w="med" len="med"/>
                    </a:lnL>
                    <a:solidFill>
                      <a:srgbClr val="FFFFFF"/>
                    </a:solidFill>
                  </a:tcPr>
                </a:tc>
                <a:extLst>
                  <a:ext uri="{0D108BD9-81ED-4DB2-BD59-A6C34878D82A}">
                    <a16:rowId xmlns:a16="http://schemas.microsoft.com/office/drawing/2014/main" xmlns="" val="10001"/>
                  </a:ext>
                </a:extLst>
              </a:tr>
              <a:tr h="370795">
                <a:tc>
                  <a:txBody>
                    <a:bodyPr/>
                    <a:lstStyle/>
                    <a:p>
                      <a:pPr algn="ctr"/>
                      <a:r>
                        <a:rPr lang="en-US" sz="1400" dirty="0">
                          <a:solidFill>
                            <a:srgbClr val="778086"/>
                          </a:solidFill>
                        </a:rPr>
                        <a:t>30-39</a:t>
                      </a:r>
                    </a:p>
                  </a:txBody>
                  <a:tcPr marT="45714" marB="45714" anchor="ctr">
                    <a:lnR w="9525" cap="flat" cmpd="sng" algn="ctr">
                      <a:solidFill>
                        <a:srgbClr val="D9D9D9"/>
                      </a:solidFill>
                      <a:prstDash val="solid"/>
                      <a:round/>
                      <a:headEnd type="none" w="med" len="med"/>
                      <a:tailEnd type="none" w="med" len="med"/>
                    </a:lnR>
                    <a:solidFill>
                      <a:srgbClr val="F2F2F2"/>
                    </a:solidFill>
                  </a:tcPr>
                </a:tc>
                <a:tc>
                  <a:txBody>
                    <a:bodyPr/>
                    <a:lstStyle/>
                    <a:p>
                      <a:pPr algn="ctr"/>
                      <a:r>
                        <a:rPr lang="en-US" sz="1400" dirty="0">
                          <a:solidFill>
                            <a:srgbClr val="778086"/>
                          </a:solidFill>
                        </a:rPr>
                        <a:t>$4.39</a:t>
                      </a:r>
                    </a:p>
                  </a:txBody>
                  <a:tcPr marT="45714" marB="4571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solidFill>
                      <a:srgbClr val="F2F2F2"/>
                    </a:solidFill>
                  </a:tcPr>
                </a:tc>
                <a:tc>
                  <a:txBody>
                    <a:bodyPr/>
                    <a:lstStyle/>
                    <a:p>
                      <a:pPr algn="ctr"/>
                      <a:r>
                        <a:rPr lang="en-US" sz="1400" dirty="0">
                          <a:solidFill>
                            <a:srgbClr val="778086"/>
                          </a:solidFill>
                        </a:rPr>
                        <a:t>$7.03</a:t>
                      </a:r>
                    </a:p>
                  </a:txBody>
                  <a:tcPr marT="45714" marB="4571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solidFill>
                      <a:srgbClr val="F2F2F2"/>
                    </a:solidFill>
                  </a:tcPr>
                </a:tc>
                <a:tc>
                  <a:txBody>
                    <a:bodyPr/>
                    <a:lstStyle/>
                    <a:p>
                      <a:pPr algn="ctr"/>
                      <a:r>
                        <a:rPr lang="en-US" sz="1400" dirty="0">
                          <a:solidFill>
                            <a:srgbClr val="778086"/>
                          </a:solidFill>
                        </a:rPr>
                        <a:t>$13.63</a:t>
                      </a:r>
                    </a:p>
                  </a:txBody>
                  <a:tcPr marT="45714" marB="45714" anchor="ctr">
                    <a:lnL w="9525" cap="flat" cmpd="sng" algn="ctr">
                      <a:solidFill>
                        <a:srgbClr val="D9D9D9"/>
                      </a:solidFill>
                      <a:prstDash val="solid"/>
                      <a:round/>
                      <a:headEnd type="none" w="med" len="med"/>
                      <a:tailEnd type="none" w="med" len="med"/>
                    </a:lnL>
                    <a:solidFill>
                      <a:srgbClr val="F2F2F2"/>
                    </a:solidFill>
                  </a:tcPr>
                </a:tc>
                <a:extLst>
                  <a:ext uri="{0D108BD9-81ED-4DB2-BD59-A6C34878D82A}">
                    <a16:rowId xmlns:a16="http://schemas.microsoft.com/office/drawing/2014/main" xmlns="" val="10002"/>
                  </a:ext>
                </a:extLst>
              </a:tr>
              <a:tr h="370795">
                <a:tc>
                  <a:txBody>
                    <a:bodyPr/>
                    <a:lstStyle/>
                    <a:p>
                      <a:pPr algn="ctr"/>
                      <a:r>
                        <a:rPr lang="en-US" sz="1400" dirty="0">
                          <a:solidFill>
                            <a:srgbClr val="778086"/>
                          </a:solidFill>
                        </a:rPr>
                        <a:t>40-49</a:t>
                      </a:r>
                    </a:p>
                  </a:txBody>
                  <a:tcPr marT="45714" marB="45714" anchor="ctr">
                    <a:lnR w="9525" cap="flat" cmpd="sng" algn="ctr">
                      <a:solidFill>
                        <a:srgbClr val="D9D9D9"/>
                      </a:solidFill>
                      <a:prstDash val="solid"/>
                      <a:round/>
                      <a:headEnd type="none" w="med" len="med"/>
                      <a:tailEnd type="none" w="med" len="med"/>
                    </a:lnR>
                    <a:solidFill>
                      <a:srgbClr val="FFFFFF"/>
                    </a:solidFill>
                  </a:tcPr>
                </a:tc>
                <a:tc>
                  <a:txBody>
                    <a:bodyPr/>
                    <a:lstStyle/>
                    <a:p>
                      <a:pPr algn="ctr"/>
                      <a:r>
                        <a:rPr lang="en-US" sz="1400" dirty="0">
                          <a:solidFill>
                            <a:srgbClr val="778086"/>
                          </a:solidFill>
                        </a:rPr>
                        <a:t>$7.78</a:t>
                      </a:r>
                    </a:p>
                  </a:txBody>
                  <a:tcPr marT="45714" marB="4571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solidFill>
                      <a:srgbClr val="FFFFFF"/>
                    </a:solidFill>
                  </a:tcPr>
                </a:tc>
                <a:tc>
                  <a:txBody>
                    <a:bodyPr/>
                    <a:lstStyle/>
                    <a:p>
                      <a:pPr algn="ctr"/>
                      <a:r>
                        <a:rPr lang="en-US" sz="1400" dirty="0">
                          <a:solidFill>
                            <a:srgbClr val="778086"/>
                          </a:solidFill>
                        </a:rPr>
                        <a:t>$12.67</a:t>
                      </a:r>
                    </a:p>
                  </a:txBody>
                  <a:tcPr marT="45714" marB="4571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solidFill>
                      <a:srgbClr val="FFFFFF"/>
                    </a:solidFill>
                  </a:tcPr>
                </a:tc>
                <a:tc>
                  <a:txBody>
                    <a:bodyPr/>
                    <a:lstStyle/>
                    <a:p>
                      <a:pPr algn="ctr"/>
                      <a:r>
                        <a:rPr lang="en-US" sz="1400" dirty="0">
                          <a:solidFill>
                            <a:srgbClr val="778086"/>
                          </a:solidFill>
                        </a:rPr>
                        <a:t>$24.91</a:t>
                      </a:r>
                    </a:p>
                  </a:txBody>
                  <a:tcPr marT="45714" marB="45714" anchor="ctr">
                    <a:lnL w="9525" cap="flat" cmpd="sng" algn="ctr">
                      <a:solidFill>
                        <a:srgbClr val="D9D9D9"/>
                      </a:solidFill>
                      <a:prstDash val="solid"/>
                      <a:round/>
                      <a:headEnd type="none" w="med" len="med"/>
                      <a:tailEnd type="none" w="med" len="med"/>
                    </a:lnL>
                    <a:solidFill>
                      <a:srgbClr val="FFFFFF"/>
                    </a:solidFill>
                  </a:tcPr>
                </a:tc>
                <a:extLst>
                  <a:ext uri="{0D108BD9-81ED-4DB2-BD59-A6C34878D82A}">
                    <a16:rowId xmlns:a16="http://schemas.microsoft.com/office/drawing/2014/main" xmlns="" val="10003"/>
                  </a:ext>
                </a:extLst>
              </a:tr>
              <a:tr h="370795">
                <a:tc>
                  <a:txBody>
                    <a:bodyPr/>
                    <a:lstStyle/>
                    <a:p>
                      <a:pPr algn="ctr"/>
                      <a:r>
                        <a:rPr lang="en-US" sz="1400" dirty="0">
                          <a:solidFill>
                            <a:srgbClr val="778086"/>
                          </a:solidFill>
                        </a:rPr>
                        <a:t>50-59</a:t>
                      </a:r>
                    </a:p>
                  </a:txBody>
                  <a:tcPr marT="45714" marB="45714" anchor="ctr">
                    <a:lnR w="9525" cap="flat" cmpd="sng" algn="ctr">
                      <a:solidFill>
                        <a:srgbClr val="D9D9D9"/>
                      </a:solidFill>
                      <a:prstDash val="solid"/>
                      <a:round/>
                      <a:headEnd type="none" w="med" len="med"/>
                      <a:tailEnd type="none" w="med" len="med"/>
                    </a:lnR>
                    <a:solidFill>
                      <a:schemeClr val="bg1">
                        <a:lumMod val="95000"/>
                      </a:schemeClr>
                    </a:solidFill>
                  </a:tcPr>
                </a:tc>
                <a:tc>
                  <a:txBody>
                    <a:bodyPr/>
                    <a:lstStyle/>
                    <a:p>
                      <a:pPr algn="ctr"/>
                      <a:r>
                        <a:rPr lang="en-US" sz="1400" dirty="0">
                          <a:solidFill>
                            <a:srgbClr val="778086"/>
                          </a:solidFill>
                        </a:rPr>
                        <a:t>$12.75</a:t>
                      </a:r>
                    </a:p>
                  </a:txBody>
                  <a:tcPr marT="45714" marB="4571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solidFill>
                      <a:schemeClr val="bg1">
                        <a:lumMod val="95000"/>
                      </a:schemeClr>
                    </a:solidFill>
                  </a:tcPr>
                </a:tc>
                <a:tc>
                  <a:txBody>
                    <a:bodyPr/>
                    <a:lstStyle/>
                    <a:p>
                      <a:pPr algn="ctr"/>
                      <a:r>
                        <a:rPr lang="en-US" sz="1400" dirty="0">
                          <a:solidFill>
                            <a:srgbClr val="778086"/>
                          </a:solidFill>
                        </a:rPr>
                        <a:t>$20.95</a:t>
                      </a:r>
                    </a:p>
                  </a:txBody>
                  <a:tcPr marT="45714" marB="4571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solidFill>
                      <a:schemeClr val="bg1">
                        <a:lumMod val="95000"/>
                      </a:schemeClr>
                    </a:solidFill>
                  </a:tcPr>
                </a:tc>
                <a:tc>
                  <a:txBody>
                    <a:bodyPr/>
                    <a:lstStyle/>
                    <a:p>
                      <a:pPr algn="ctr"/>
                      <a:r>
                        <a:rPr lang="en-US" sz="1400" dirty="0">
                          <a:solidFill>
                            <a:srgbClr val="778086"/>
                          </a:solidFill>
                        </a:rPr>
                        <a:t>$41.47</a:t>
                      </a:r>
                    </a:p>
                  </a:txBody>
                  <a:tcPr marT="45714" marB="45714" anchor="ctr">
                    <a:lnL w="9525" cap="flat" cmpd="sng" algn="ctr">
                      <a:solidFill>
                        <a:srgbClr val="D9D9D9"/>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xmlns="" val="10004"/>
                  </a:ext>
                </a:extLst>
              </a:tr>
              <a:tr h="370795">
                <a:tc>
                  <a:txBody>
                    <a:bodyPr/>
                    <a:lstStyle/>
                    <a:p>
                      <a:pPr algn="ctr"/>
                      <a:r>
                        <a:rPr lang="en-US" sz="1400" dirty="0">
                          <a:solidFill>
                            <a:srgbClr val="778086"/>
                          </a:solidFill>
                        </a:rPr>
                        <a:t>60-69</a:t>
                      </a:r>
                    </a:p>
                  </a:txBody>
                  <a:tcPr marT="45714" marB="45714" anchor="ctr">
                    <a:lnR w="9525" cap="flat" cmpd="sng" algn="ctr">
                      <a:solidFill>
                        <a:srgbClr val="D9D9D9"/>
                      </a:solidFill>
                      <a:prstDash val="solid"/>
                      <a:round/>
                      <a:headEnd type="none" w="med" len="med"/>
                      <a:tailEnd type="none" w="med" len="med"/>
                    </a:lnR>
                    <a:solidFill>
                      <a:schemeClr val="bg1"/>
                    </a:solidFill>
                  </a:tcPr>
                </a:tc>
                <a:tc>
                  <a:txBody>
                    <a:bodyPr/>
                    <a:lstStyle/>
                    <a:p>
                      <a:pPr algn="ctr"/>
                      <a:r>
                        <a:rPr lang="en-US" sz="1400" dirty="0">
                          <a:solidFill>
                            <a:srgbClr val="778086"/>
                          </a:solidFill>
                        </a:rPr>
                        <a:t>$20.45</a:t>
                      </a:r>
                    </a:p>
                  </a:txBody>
                  <a:tcPr marT="45714" marB="4571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solidFill>
                      <a:schemeClr val="bg1"/>
                    </a:solidFill>
                  </a:tcPr>
                </a:tc>
                <a:tc>
                  <a:txBody>
                    <a:bodyPr/>
                    <a:lstStyle/>
                    <a:p>
                      <a:pPr algn="ctr"/>
                      <a:r>
                        <a:rPr lang="en-US" sz="1400" dirty="0">
                          <a:solidFill>
                            <a:srgbClr val="778086"/>
                          </a:solidFill>
                        </a:rPr>
                        <a:t>$33.79</a:t>
                      </a:r>
                    </a:p>
                  </a:txBody>
                  <a:tcPr marT="45714" marB="4571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solidFill>
                      <a:schemeClr val="bg1"/>
                    </a:solidFill>
                  </a:tcPr>
                </a:tc>
                <a:tc>
                  <a:txBody>
                    <a:bodyPr/>
                    <a:lstStyle/>
                    <a:p>
                      <a:pPr algn="ctr"/>
                      <a:r>
                        <a:rPr lang="en-US" sz="1400" dirty="0">
                          <a:solidFill>
                            <a:srgbClr val="778086"/>
                          </a:solidFill>
                        </a:rPr>
                        <a:t>$67.16</a:t>
                      </a:r>
                    </a:p>
                  </a:txBody>
                  <a:tcPr marT="45714" marB="45714" anchor="ctr">
                    <a:lnL w="9525" cap="flat" cmpd="sng" algn="ctr">
                      <a:solidFill>
                        <a:srgbClr val="D9D9D9"/>
                      </a:solidFill>
                      <a:prstDash val="solid"/>
                      <a:round/>
                      <a:headEnd type="none" w="med" len="med"/>
                      <a:tailEnd type="none" w="med" len="med"/>
                    </a:lnL>
                    <a:solidFill>
                      <a:schemeClr val="bg1"/>
                    </a:solidFill>
                  </a:tcPr>
                </a:tc>
                <a:extLst>
                  <a:ext uri="{0D108BD9-81ED-4DB2-BD59-A6C34878D82A}">
                    <a16:rowId xmlns:a16="http://schemas.microsoft.com/office/drawing/2014/main" xmlns="" val="10005"/>
                  </a:ext>
                </a:extLst>
              </a:tr>
              <a:tr h="370795">
                <a:tc>
                  <a:txBody>
                    <a:bodyPr/>
                    <a:lstStyle/>
                    <a:p>
                      <a:pPr algn="ctr"/>
                      <a:r>
                        <a:rPr lang="en-US" sz="1400" dirty="0">
                          <a:solidFill>
                            <a:srgbClr val="778086"/>
                          </a:solidFill>
                        </a:rPr>
                        <a:t>70+</a:t>
                      </a:r>
                    </a:p>
                  </a:txBody>
                  <a:tcPr marT="45714" marB="45714" anchor="ctr">
                    <a:lnR w="9525" cap="flat" cmpd="sng" algn="ctr">
                      <a:solidFill>
                        <a:srgbClr val="D9D9D9"/>
                      </a:solidFill>
                      <a:prstDash val="solid"/>
                      <a:round/>
                      <a:headEnd type="none" w="med" len="med"/>
                      <a:tailEnd type="none" w="med" len="med"/>
                    </a:lnR>
                    <a:solidFill>
                      <a:schemeClr val="bg1">
                        <a:lumMod val="95000"/>
                      </a:schemeClr>
                    </a:solidFill>
                  </a:tcPr>
                </a:tc>
                <a:tc>
                  <a:txBody>
                    <a:bodyPr/>
                    <a:lstStyle/>
                    <a:p>
                      <a:pPr algn="ctr"/>
                      <a:r>
                        <a:rPr lang="en-US" sz="1400" dirty="0">
                          <a:solidFill>
                            <a:srgbClr val="778086"/>
                          </a:solidFill>
                        </a:rPr>
                        <a:t>$40.47</a:t>
                      </a:r>
                    </a:p>
                  </a:txBody>
                  <a:tcPr marT="45714" marB="4571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solidFill>
                      <a:schemeClr val="bg1">
                        <a:lumMod val="95000"/>
                      </a:schemeClr>
                    </a:solidFill>
                  </a:tcPr>
                </a:tc>
                <a:tc>
                  <a:txBody>
                    <a:bodyPr/>
                    <a:lstStyle/>
                    <a:p>
                      <a:pPr algn="ctr"/>
                      <a:r>
                        <a:rPr lang="en-US" sz="1400" dirty="0">
                          <a:solidFill>
                            <a:srgbClr val="778086"/>
                          </a:solidFill>
                        </a:rPr>
                        <a:t>$67.16</a:t>
                      </a:r>
                    </a:p>
                  </a:txBody>
                  <a:tcPr marT="45714" marB="4571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solidFill>
                      <a:schemeClr val="bg1">
                        <a:lumMod val="95000"/>
                      </a:schemeClr>
                    </a:solidFill>
                  </a:tcPr>
                </a:tc>
                <a:tc>
                  <a:txBody>
                    <a:bodyPr/>
                    <a:lstStyle/>
                    <a:p>
                      <a:pPr algn="ctr"/>
                      <a:r>
                        <a:rPr lang="en-US" sz="1400" dirty="0">
                          <a:solidFill>
                            <a:srgbClr val="778086"/>
                          </a:solidFill>
                        </a:rPr>
                        <a:t>N/A</a:t>
                      </a:r>
                    </a:p>
                  </a:txBody>
                  <a:tcPr marT="45714" marB="45714" anchor="ctr">
                    <a:lnL w="9525" cap="flat" cmpd="sng" algn="ctr">
                      <a:solidFill>
                        <a:srgbClr val="D9D9D9"/>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xmlns="" val="10006"/>
                  </a:ext>
                </a:extLst>
              </a:tr>
            </a:tbl>
          </a:graphicData>
        </a:graphic>
      </p:graphicFrame>
      <p:sp>
        <p:nvSpPr>
          <p:cNvPr id="9" name="Round Same Side Corner Rectangle 8"/>
          <p:cNvSpPr/>
          <p:nvPr/>
        </p:nvSpPr>
        <p:spPr>
          <a:xfrm rot="5400000" flipV="1">
            <a:off x="11678273" y="6201349"/>
            <a:ext cx="296147" cy="731306"/>
          </a:xfrm>
          <a:prstGeom prst="round2SameRect">
            <a:avLst>
              <a:gd name="adj1" fmla="val 50000"/>
              <a:gd name="adj2" fmla="val 0"/>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11470918" y="6419524"/>
            <a:ext cx="464292" cy="276999"/>
          </a:xfrm>
          <a:prstGeom prst="rect">
            <a:avLst/>
          </a:prstGeom>
        </p:spPr>
        <p:txBody>
          <a:bodyPr wrap="square">
            <a:spAutoFit/>
          </a:bodyPr>
          <a:lstStyle/>
          <a:p>
            <a:pPr algn="ctr"/>
            <a:fld id="{260E2A6B-A809-4840-BF14-8648BC0BDF87}" type="slidenum">
              <a:rPr lang="id-ID" sz="1200" smtClean="0">
                <a:solidFill>
                  <a:schemeClr val="bg1"/>
                </a:solidFill>
                <a:latin typeface="Trebuchet MS"/>
                <a:ea typeface="Roboto Condensed Light" panose="02000000000000000000" pitchFamily="2" charset="0"/>
                <a:cs typeface="Trebuchet MS"/>
              </a:rPr>
              <a:pPr algn="ctr"/>
              <a:t>13</a:t>
            </a:fld>
            <a:endParaRPr lang="en-US" sz="1200" dirty="0">
              <a:solidFill>
                <a:schemeClr val="bg1"/>
              </a:solidFill>
              <a:latin typeface="Trebuchet MS"/>
              <a:cs typeface="Trebuchet MS"/>
            </a:endParaRPr>
          </a:p>
        </p:txBody>
      </p:sp>
    </p:spTree>
    <p:extLst>
      <p:ext uri="{BB962C8B-B14F-4D97-AF65-F5344CB8AC3E}">
        <p14:creationId xmlns:p14="http://schemas.microsoft.com/office/powerpoint/2010/main" val="186498746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5000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4" decel="5000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par>
                                <p:cTn id="18" presetID="2" presetClass="entr" presetSubtype="4" decel="50000" fill="hold" grpId="0" nodeType="withEffect">
                                  <p:stCondLst>
                                    <p:cond delay="25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4" decel="50000" fill="hold" nodeType="withEffect">
                                  <p:stCondLst>
                                    <p:cond delay="25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8651783" cy="6858000"/>
          </a:xfrm>
          <a:prstGeom prst="rect">
            <a:avLst/>
          </a:prstGeom>
        </p:spPr>
      </p:pic>
      <p:sp>
        <p:nvSpPr>
          <p:cNvPr id="7" name="Rectangle 6"/>
          <p:cNvSpPr/>
          <p:nvPr/>
        </p:nvSpPr>
        <p:spPr>
          <a:xfrm>
            <a:off x="0" y="0"/>
            <a:ext cx="8716474" cy="6858000"/>
          </a:xfrm>
          <a:prstGeom prst="rect">
            <a:avLst/>
          </a:prstGeom>
          <a:gradFill>
            <a:gsLst>
              <a:gs pos="0">
                <a:schemeClr val="bg1">
                  <a:alpha val="85000"/>
                </a:schemeClr>
              </a:gs>
              <a:gs pos="100000">
                <a:schemeClr val="bg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
          <p:cNvSpPr/>
          <p:nvPr/>
        </p:nvSpPr>
        <p:spPr>
          <a:xfrm>
            <a:off x="5048699" y="1141708"/>
            <a:ext cx="6053746" cy="3923206"/>
          </a:xfrm>
          <a:prstGeom prst="roundRect">
            <a:avLst>
              <a:gd name="adj" fmla="val 1196"/>
            </a:avLst>
          </a:prstGeom>
          <a:solidFill>
            <a:schemeClr val="bg1"/>
          </a:solidFill>
          <a:ln>
            <a:noFill/>
          </a:ln>
          <a:effectLst>
            <a:outerShdw blurRad="381000" dist="190500" dir="54000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 name="Content Placeholder 3"/>
          <p:cNvGraphicFramePr>
            <a:graphicFrameLocks/>
          </p:cNvGraphicFramePr>
          <p:nvPr>
            <p:extLst>
              <p:ext uri="{D42A27DB-BD31-4B8C-83A1-F6EECF244321}">
                <p14:modId xmlns:p14="http://schemas.microsoft.com/office/powerpoint/2010/main" val="1947010214"/>
              </p:ext>
            </p:extLst>
          </p:nvPr>
        </p:nvGraphicFramePr>
        <p:xfrm>
          <a:off x="5161411" y="1253067"/>
          <a:ext cx="5828322" cy="3700487"/>
        </p:xfrm>
        <a:graphic>
          <a:graphicData uri="http://schemas.openxmlformats.org/drawingml/2006/table">
            <a:tbl>
              <a:tblPr firstRow="1" bandRow="1">
                <a:tableStyleId>{5C22544A-7EE6-4342-B048-85BDC9FD1C3A}</a:tableStyleId>
              </a:tblPr>
              <a:tblGrid>
                <a:gridCol w="2914161">
                  <a:extLst>
                    <a:ext uri="{9D8B030D-6E8A-4147-A177-3AD203B41FA5}">
                      <a16:colId xmlns:a16="http://schemas.microsoft.com/office/drawing/2014/main" xmlns="" val="20000"/>
                    </a:ext>
                  </a:extLst>
                </a:gridCol>
                <a:gridCol w="2914161">
                  <a:extLst>
                    <a:ext uri="{9D8B030D-6E8A-4147-A177-3AD203B41FA5}">
                      <a16:colId xmlns:a16="http://schemas.microsoft.com/office/drawing/2014/main" xmlns="" val="20001"/>
                    </a:ext>
                  </a:extLst>
                </a:gridCol>
              </a:tblGrid>
              <a:tr h="749354">
                <a:tc>
                  <a:txBody>
                    <a:bodyPr/>
                    <a:lstStyle/>
                    <a:p>
                      <a:pPr algn="ctr"/>
                      <a:endParaRPr lang="en-US" sz="1800" dirty="0"/>
                    </a:p>
                  </a:txBody>
                  <a:tcPr marT="45714" marB="45714" anchor="ctr">
                    <a:lnR w="9525" cap="flat" cmpd="sng" algn="ctr">
                      <a:solidFill>
                        <a:srgbClr val="D9D9D9"/>
                      </a:solidFill>
                      <a:prstDash val="solid"/>
                      <a:round/>
                      <a:headEnd type="none" w="med" len="med"/>
                      <a:tailEnd type="none" w="med" len="med"/>
                    </a:lnR>
                  </a:tcPr>
                </a:tc>
                <a:tc>
                  <a:txBody>
                    <a:bodyPr/>
                    <a:lstStyle/>
                    <a:p>
                      <a:pPr algn="ctr"/>
                      <a:r>
                        <a:rPr lang="en-US" sz="2000" spc="300" dirty="0">
                          <a:latin typeface="Trebuchet MS"/>
                          <a:cs typeface="Trebuchet MS"/>
                        </a:rPr>
                        <a:t>Total Face Value</a:t>
                      </a:r>
                    </a:p>
                  </a:txBody>
                  <a:tcPr marT="45714" marB="45714" anchor="ctr">
                    <a:lnL w="9525" cap="flat" cmpd="sng" algn="ctr">
                      <a:solidFill>
                        <a:srgbClr val="D9D9D9"/>
                      </a:solidFill>
                      <a:prstDash val="solid"/>
                      <a:round/>
                      <a:headEnd type="none" w="med" len="med"/>
                      <a:tailEnd type="none" w="med" len="med"/>
                    </a:lnL>
                  </a:tcPr>
                </a:tc>
                <a:extLst>
                  <a:ext uri="{0D108BD9-81ED-4DB2-BD59-A6C34878D82A}">
                    <a16:rowId xmlns:a16="http://schemas.microsoft.com/office/drawing/2014/main" xmlns="" val="10000"/>
                  </a:ext>
                </a:extLst>
              </a:tr>
              <a:tr h="983711">
                <a:tc>
                  <a:txBody>
                    <a:bodyPr/>
                    <a:lstStyle/>
                    <a:p>
                      <a:pPr algn="ctr"/>
                      <a:r>
                        <a:rPr lang="en-US" sz="1600" dirty="0">
                          <a:solidFill>
                            <a:srgbClr val="778086"/>
                          </a:solidFill>
                        </a:rPr>
                        <a:t>Employee</a:t>
                      </a:r>
                    </a:p>
                  </a:txBody>
                  <a:tcPr marT="45714" marB="45714" anchor="ctr">
                    <a:lnR w="9525" cap="flat" cmpd="sng" algn="ctr">
                      <a:solidFill>
                        <a:srgbClr val="D9D9D9"/>
                      </a:solidFill>
                      <a:prstDash val="solid"/>
                      <a:round/>
                      <a:headEnd type="none" w="med" len="med"/>
                      <a:tailEnd type="none" w="med" len="med"/>
                    </a:lnR>
                    <a:solidFill>
                      <a:schemeClr val="bg1">
                        <a:lumMod val="9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i="0" u="none" strike="noStrike" dirty="0">
                          <a:solidFill>
                            <a:srgbClr val="778086"/>
                          </a:solidFill>
                          <a:latin typeface="+mn-lt"/>
                        </a:rPr>
                        <a:t>$ 146,331,983</a:t>
                      </a:r>
                    </a:p>
                  </a:txBody>
                  <a:tcPr marT="45714" marB="45714" anchor="ctr">
                    <a:lnL w="9525" cap="flat" cmpd="sng" algn="ctr">
                      <a:solidFill>
                        <a:srgbClr val="D9D9D9"/>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xmlns="" val="10001"/>
                  </a:ext>
                </a:extLst>
              </a:tr>
              <a:tr h="983711">
                <a:tc>
                  <a:txBody>
                    <a:bodyPr/>
                    <a:lstStyle/>
                    <a:p>
                      <a:pPr algn="ctr"/>
                      <a:r>
                        <a:rPr lang="en-US" sz="1600" dirty="0">
                          <a:solidFill>
                            <a:srgbClr val="778086"/>
                          </a:solidFill>
                        </a:rPr>
                        <a:t>Spouse</a:t>
                      </a:r>
                    </a:p>
                    <a:p>
                      <a:pPr algn="ctr"/>
                      <a:r>
                        <a:rPr lang="en-US" sz="1600" dirty="0">
                          <a:solidFill>
                            <a:srgbClr val="778086"/>
                          </a:solidFill>
                        </a:rPr>
                        <a:t> </a:t>
                      </a:r>
                    </a:p>
                  </a:txBody>
                  <a:tcPr marT="45714" marB="45714" anchor="ctr">
                    <a:lnR w="9525" cap="flat" cmpd="sng" algn="ctr">
                      <a:solidFill>
                        <a:srgbClr val="D9D9D9"/>
                      </a:solidFill>
                      <a:prstDash val="solid"/>
                      <a:round/>
                      <a:headEnd type="none" w="med" len="med"/>
                      <a:tailEnd type="none" w="med" len="med"/>
                    </a:ln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778086"/>
                          </a:solidFill>
                          <a:latin typeface="+mn-lt"/>
                        </a:rPr>
                        <a:t> $ 24,937,500</a:t>
                      </a:r>
                    </a:p>
                  </a:txBody>
                  <a:tcPr marL="9525" marR="9525" marT="9524" marB="0" anchor="ctr">
                    <a:lnL w="9525" cap="flat" cmpd="sng" algn="ctr">
                      <a:solidFill>
                        <a:srgbClr val="D9D9D9"/>
                      </a:solidFill>
                      <a:prstDash val="solid"/>
                      <a:round/>
                      <a:headEnd type="none" w="med" len="med"/>
                      <a:tailEnd type="none" w="med" len="med"/>
                    </a:lnL>
                    <a:solidFill>
                      <a:schemeClr val="bg1"/>
                    </a:solidFill>
                  </a:tcPr>
                </a:tc>
                <a:extLst>
                  <a:ext uri="{0D108BD9-81ED-4DB2-BD59-A6C34878D82A}">
                    <a16:rowId xmlns:a16="http://schemas.microsoft.com/office/drawing/2014/main" xmlns="" val="10002"/>
                  </a:ext>
                </a:extLst>
              </a:tr>
              <a:tr h="983711">
                <a:tc>
                  <a:txBody>
                    <a:bodyPr/>
                    <a:lstStyle/>
                    <a:p>
                      <a:pPr algn="ctr"/>
                      <a:r>
                        <a:rPr lang="en-US" sz="1600" dirty="0">
                          <a:solidFill>
                            <a:srgbClr val="778086"/>
                          </a:solidFill>
                        </a:rPr>
                        <a:t>Children</a:t>
                      </a:r>
                    </a:p>
                  </a:txBody>
                  <a:tcPr marT="45714" marB="45714" anchor="ctr">
                    <a:lnR w="9525" cap="flat" cmpd="sng" algn="ctr">
                      <a:solidFill>
                        <a:srgbClr val="D9D9D9"/>
                      </a:solidFill>
                      <a:prstDash val="solid"/>
                      <a:round/>
                      <a:headEnd type="none" w="med" len="med"/>
                      <a:tailEnd type="none" w="med" len="med"/>
                    </a:lnR>
                    <a:solidFill>
                      <a:srgbClr val="F2F2F2"/>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a:solidFill>
                            <a:srgbClr val="778086"/>
                          </a:solidFill>
                        </a:rPr>
                        <a:t>25% of employee amount at no</a:t>
                      </a:r>
                      <a:r>
                        <a:rPr lang="en-US" sz="1600" baseline="0" dirty="0">
                          <a:solidFill>
                            <a:srgbClr val="778086"/>
                          </a:solidFill>
                        </a:rPr>
                        <a:t> additional cost</a:t>
                      </a:r>
                      <a:endParaRPr lang="en-US" sz="1600" dirty="0">
                        <a:solidFill>
                          <a:srgbClr val="778086"/>
                        </a:solidFill>
                      </a:endParaRPr>
                    </a:p>
                  </a:txBody>
                  <a:tcPr marT="45714" marB="45714" anchor="ctr">
                    <a:lnL w="9525" cap="flat" cmpd="sng" algn="ctr">
                      <a:solidFill>
                        <a:srgbClr val="D9D9D9"/>
                      </a:solidFill>
                      <a:prstDash val="solid"/>
                      <a:round/>
                      <a:headEnd type="none" w="med" len="med"/>
                      <a:tailEnd type="none" w="med" len="med"/>
                    </a:lnL>
                    <a:solidFill>
                      <a:srgbClr val="F2F2F2"/>
                    </a:solidFill>
                  </a:tcPr>
                </a:tc>
                <a:extLst>
                  <a:ext uri="{0D108BD9-81ED-4DB2-BD59-A6C34878D82A}">
                    <a16:rowId xmlns:a16="http://schemas.microsoft.com/office/drawing/2014/main" xmlns="" val="10003"/>
                  </a:ext>
                </a:extLst>
              </a:tr>
            </a:tbl>
          </a:graphicData>
        </a:graphic>
      </p:graphicFrame>
      <p:sp>
        <p:nvSpPr>
          <p:cNvPr id="5" name="Rectangle 4"/>
          <p:cNvSpPr/>
          <p:nvPr/>
        </p:nvSpPr>
        <p:spPr>
          <a:xfrm>
            <a:off x="745067" y="2621481"/>
            <a:ext cx="4190919" cy="1200329"/>
          </a:xfrm>
          <a:prstGeom prst="rect">
            <a:avLst/>
          </a:prstGeom>
        </p:spPr>
        <p:txBody>
          <a:bodyPr wrap="square">
            <a:spAutoFit/>
          </a:bodyPr>
          <a:lstStyle/>
          <a:p>
            <a:r>
              <a:rPr lang="en-US" sz="3600" spc="300" dirty="0">
                <a:solidFill>
                  <a:srgbClr val="1A66DE"/>
                </a:solidFill>
                <a:latin typeface="Trebuchet MS"/>
                <a:cs typeface="Trebuchet MS"/>
              </a:rPr>
              <a:t>Critical Illness</a:t>
            </a:r>
          </a:p>
          <a:p>
            <a:r>
              <a:rPr lang="en-US" sz="3600" spc="300" dirty="0">
                <a:solidFill>
                  <a:srgbClr val="1A66DE"/>
                </a:solidFill>
                <a:latin typeface="Trebuchet MS"/>
                <a:cs typeface="Trebuchet MS"/>
              </a:rPr>
              <a:t>In Force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7126" y="6406656"/>
            <a:ext cx="644524" cy="3248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p:nvSpPr>
        <p:spPr>
          <a:xfrm>
            <a:off x="6832600" y="6425955"/>
            <a:ext cx="4614701" cy="276999"/>
          </a:xfrm>
          <a:prstGeom prst="rect">
            <a:avLst/>
          </a:prstGeom>
          <a:noFill/>
        </p:spPr>
        <p:txBody>
          <a:bodyPr wrap="square">
            <a:spAutoFit/>
          </a:bodyPr>
          <a:lstStyle/>
          <a:p>
            <a:pPr algn="r" defTabSz="457200" eaLnBrk="1" fontAlgn="auto" hangingPunct="1">
              <a:spcBef>
                <a:spcPts val="0"/>
              </a:spcBef>
              <a:spcAft>
                <a:spcPts val="0"/>
              </a:spcAft>
              <a:defRPr/>
            </a:pPr>
            <a:r>
              <a:rPr lang="en-US" sz="1200" spc="300" dirty="0">
                <a:solidFill>
                  <a:srgbClr val="778086"/>
                </a:solidFill>
                <a:latin typeface="Trebuchet MS"/>
                <a:ea typeface="+mn-ea"/>
                <a:cs typeface="Trebuchet MS"/>
              </a:rPr>
              <a:t>Family Matters. No Matter What.</a:t>
            </a:r>
          </a:p>
        </p:txBody>
      </p:sp>
      <p:pic>
        <p:nvPicPr>
          <p:cNvPr id="10" name="Picture 9"/>
          <p:cNvPicPr>
            <a:picLocks noChangeAspect="1"/>
          </p:cNvPicPr>
          <p:nvPr/>
        </p:nvPicPr>
        <p:blipFill>
          <a:blip r:embed="rId4"/>
          <a:stretch>
            <a:fillRect/>
          </a:stretch>
        </p:blipFill>
        <p:spPr>
          <a:xfrm>
            <a:off x="202954" y="6443291"/>
            <a:ext cx="898771" cy="247421"/>
          </a:xfrm>
          <a:prstGeom prst="rect">
            <a:avLst/>
          </a:prstGeom>
        </p:spPr>
      </p:pic>
      <p:sp>
        <p:nvSpPr>
          <p:cNvPr id="11" name="Round Same Side Corner Rectangle 10"/>
          <p:cNvSpPr/>
          <p:nvPr/>
        </p:nvSpPr>
        <p:spPr>
          <a:xfrm rot="5400000" flipV="1">
            <a:off x="11678273" y="6201349"/>
            <a:ext cx="296147" cy="731306"/>
          </a:xfrm>
          <a:prstGeom prst="round2SameRect">
            <a:avLst>
              <a:gd name="adj1" fmla="val 50000"/>
              <a:gd name="adj2" fmla="val 0"/>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11470918" y="6419524"/>
            <a:ext cx="464292" cy="276999"/>
          </a:xfrm>
          <a:prstGeom prst="rect">
            <a:avLst/>
          </a:prstGeom>
        </p:spPr>
        <p:txBody>
          <a:bodyPr wrap="square">
            <a:spAutoFit/>
          </a:bodyPr>
          <a:lstStyle/>
          <a:p>
            <a:pPr algn="ctr"/>
            <a:fld id="{260E2A6B-A809-4840-BF14-8648BC0BDF87}" type="slidenum">
              <a:rPr lang="id-ID" sz="1200" smtClean="0">
                <a:solidFill>
                  <a:schemeClr val="bg1"/>
                </a:solidFill>
                <a:latin typeface="Trebuchet MS"/>
                <a:ea typeface="Roboto Condensed Light" panose="02000000000000000000" pitchFamily="2" charset="0"/>
                <a:cs typeface="Trebuchet MS"/>
              </a:rPr>
              <a:pPr algn="ctr"/>
              <a:t>14</a:t>
            </a:fld>
            <a:endParaRPr lang="en-US" sz="1200" dirty="0">
              <a:solidFill>
                <a:schemeClr val="bg1"/>
              </a:solidFill>
              <a:latin typeface="Trebuchet MS"/>
              <a:cs typeface="Trebuchet MS"/>
            </a:endParaRPr>
          </a:p>
        </p:txBody>
      </p:sp>
    </p:spTree>
    <p:extLst>
      <p:ext uri="{BB962C8B-B14F-4D97-AF65-F5344CB8AC3E}">
        <p14:creationId xmlns:p14="http://schemas.microsoft.com/office/powerpoint/2010/main" val="229606802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decel="5000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4" decel="5000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 presetClass="entr" presetSubtype="4" decel="50000" fill="hold" grpId="0" nodeType="withEffect">
                                  <p:stCondLst>
                                    <p:cond delay="25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par>
                                <p:cTn id="22" presetID="2" presetClass="entr" presetSubtype="4" decel="50000" fill="hold" nodeType="withEffect">
                                  <p:stCondLst>
                                    <p:cond delay="25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ounded Rectangle 44"/>
          <p:cNvSpPr/>
          <p:nvPr/>
        </p:nvSpPr>
        <p:spPr>
          <a:xfrm>
            <a:off x="1689701" y="1525551"/>
            <a:ext cx="10682689" cy="4114799"/>
          </a:xfrm>
          <a:prstGeom prst="roundRect">
            <a:avLst>
              <a:gd name="adj" fmla="val 1196"/>
            </a:avLst>
          </a:prstGeom>
          <a:solidFill>
            <a:schemeClr val="bg1"/>
          </a:solidFill>
          <a:ln>
            <a:noFill/>
          </a:ln>
          <a:effectLst>
            <a:outerShdw blurRad="381000" dist="190500" dir="54000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p:cNvGrpSpPr/>
          <p:nvPr/>
        </p:nvGrpSpPr>
        <p:grpSpPr>
          <a:xfrm>
            <a:off x="1925042" y="1673665"/>
            <a:ext cx="8551035" cy="3617330"/>
            <a:chOff x="1925042" y="1673665"/>
            <a:chExt cx="8551035" cy="3617330"/>
          </a:xfrm>
        </p:grpSpPr>
        <p:grpSp>
          <p:nvGrpSpPr>
            <p:cNvPr id="23" name="Group 22"/>
            <p:cNvGrpSpPr/>
            <p:nvPr/>
          </p:nvGrpSpPr>
          <p:grpSpPr>
            <a:xfrm>
              <a:off x="2003757" y="2179529"/>
              <a:ext cx="3111468" cy="3111466"/>
              <a:chOff x="1367435" y="1409352"/>
              <a:chExt cx="3777521" cy="3777521"/>
            </a:xfrm>
          </p:grpSpPr>
          <p:sp>
            <p:nvSpPr>
              <p:cNvPr id="19" name="Pie 18"/>
              <p:cNvSpPr/>
              <p:nvPr/>
            </p:nvSpPr>
            <p:spPr>
              <a:xfrm>
                <a:off x="1449325" y="1491243"/>
                <a:ext cx="3613742" cy="3613740"/>
              </a:xfrm>
              <a:prstGeom prst="pie">
                <a:avLst>
                  <a:gd name="adj1" fmla="val 7094125"/>
                  <a:gd name="adj2" fmla="val 12544454"/>
                </a:avLst>
              </a:prstGeom>
              <a:solidFill>
                <a:srgbClr val="7000C7"/>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sp>
            <p:nvSpPr>
              <p:cNvPr id="18" name="Pie 17"/>
              <p:cNvSpPr/>
              <p:nvPr/>
            </p:nvSpPr>
            <p:spPr>
              <a:xfrm>
                <a:off x="1449325" y="1491243"/>
                <a:ext cx="3613742" cy="3613740"/>
              </a:xfrm>
              <a:prstGeom prst="pie">
                <a:avLst>
                  <a:gd name="adj1" fmla="val 12023254"/>
                  <a:gd name="adj2" fmla="val 13320340"/>
                </a:avLst>
              </a:prstGeom>
              <a:solidFill>
                <a:schemeClr val="bg2">
                  <a:lumMod val="10000"/>
                </a:schemeClr>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sp>
            <p:nvSpPr>
              <p:cNvPr id="17" name="Pie 16"/>
              <p:cNvSpPr/>
              <p:nvPr/>
            </p:nvSpPr>
            <p:spPr>
              <a:xfrm>
                <a:off x="1449325" y="1491243"/>
                <a:ext cx="3613742" cy="3613740"/>
              </a:xfrm>
              <a:prstGeom prst="pie">
                <a:avLst>
                  <a:gd name="adj1" fmla="val 12749099"/>
                  <a:gd name="adj2" fmla="val 14140703"/>
                </a:avLst>
              </a:prstGeom>
              <a:solidFill>
                <a:srgbClr val="A5C249"/>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sp>
            <p:nvSpPr>
              <p:cNvPr id="15" name="Pie 14"/>
              <p:cNvSpPr/>
              <p:nvPr/>
            </p:nvSpPr>
            <p:spPr>
              <a:xfrm>
                <a:off x="1449325" y="1491243"/>
                <a:ext cx="3613742" cy="3613740"/>
              </a:xfrm>
              <a:prstGeom prst="pie">
                <a:avLst>
                  <a:gd name="adj1" fmla="val 13590594"/>
                  <a:gd name="adj2" fmla="val 18162930"/>
                </a:avLst>
              </a:prstGeom>
              <a:solidFill>
                <a:srgbClr val="C00000"/>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sp>
            <p:nvSpPr>
              <p:cNvPr id="14" name="Pie 13"/>
              <p:cNvSpPr/>
              <p:nvPr/>
            </p:nvSpPr>
            <p:spPr>
              <a:xfrm>
                <a:off x="1449325" y="1491243"/>
                <a:ext cx="3613742" cy="3613740"/>
              </a:xfrm>
              <a:prstGeom prst="pie">
                <a:avLst>
                  <a:gd name="adj1" fmla="val 16138041"/>
                  <a:gd name="adj2" fmla="val 18162930"/>
                </a:avLst>
              </a:prstGeom>
              <a:solidFill>
                <a:srgbClr val="FFFF00"/>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sp>
            <p:nvSpPr>
              <p:cNvPr id="13" name="Pie 12"/>
              <p:cNvSpPr/>
              <p:nvPr/>
            </p:nvSpPr>
            <p:spPr>
              <a:xfrm>
                <a:off x="1449325" y="1491243"/>
                <a:ext cx="3613742" cy="3613740"/>
              </a:xfrm>
              <a:prstGeom prst="pie">
                <a:avLst>
                  <a:gd name="adj1" fmla="val 16601640"/>
                  <a:gd name="adj2" fmla="val 18162930"/>
                </a:avLst>
              </a:prstGeom>
              <a:solidFill>
                <a:schemeClr val="accent3">
                  <a:lumMod val="60000"/>
                  <a:lumOff val="40000"/>
                </a:schemeClr>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sp>
            <p:nvSpPr>
              <p:cNvPr id="6" name="Pie 5"/>
              <p:cNvSpPr/>
              <p:nvPr/>
            </p:nvSpPr>
            <p:spPr>
              <a:xfrm>
                <a:off x="1367435" y="1409352"/>
                <a:ext cx="3777521" cy="3777521"/>
              </a:xfrm>
              <a:prstGeom prst="pie">
                <a:avLst>
                  <a:gd name="adj1" fmla="val 17367579"/>
                  <a:gd name="adj2" fmla="val 7161235"/>
                </a:avLst>
              </a:prstGeom>
              <a:solidFill>
                <a:srgbClr val="1A66DE"/>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grpSp>
        <p:sp>
          <p:nvSpPr>
            <p:cNvPr id="21" name="TextBox 20"/>
            <p:cNvSpPr txBox="1"/>
            <p:nvPr/>
          </p:nvSpPr>
          <p:spPr>
            <a:xfrm>
              <a:off x="5901821" y="2415608"/>
              <a:ext cx="4574256" cy="307777"/>
            </a:xfrm>
            <a:prstGeom prst="rect">
              <a:avLst/>
            </a:prstGeom>
            <a:noFill/>
          </p:spPr>
          <p:txBody>
            <a:bodyPr wrap="square" rtlCol="0" anchor="ctr">
              <a:spAutoFit/>
            </a:bodyPr>
            <a:lstStyle/>
            <a:p>
              <a:r>
                <a:rPr lang="en-US" sz="1400" dirty="0">
                  <a:solidFill>
                    <a:srgbClr val="778086"/>
                  </a:solidFill>
                  <a:latin typeface="Trebuchet MS"/>
                  <a:cs typeface="Trebuchet MS"/>
                </a:rPr>
                <a:t>Health Screening - $146,950		3.11%</a:t>
              </a:r>
            </a:p>
          </p:txBody>
        </p:sp>
        <p:sp>
          <p:nvSpPr>
            <p:cNvPr id="22" name="Oval 21"/>
            <p:cNvSpPr/>
            <p:nvPr/>
          </p:nvSpPr>
          <p:spPr>
            <a:xfrm>
              <a:off x="5758382" y="2532818"/>
              <a:ext cx="124884" cy="124884"/>
            </a:xfrm>
            <a:prstGeom prst="ellipse">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8" name="TextBox 27"/>
            <p:cNvSpPr txBox="1"/>
            <p:nvPr/>
          </p:nvSpPr>
          <p:spPr>
            <a:xfrm>
              <a:off x="5901821" y="2804197"/>
              <a:ext cx="4574256" cy="307777"/>
            </a:xfrm>
            <a:prstGeom prst="rect">
              <a:avLst/>
            </a:prstGeom>
            <a:noFill/>
          </p:spPr>
          <p:txBody>
            <a:bodyPr wrap="square" rtlCol="0" anchor="ctr">
              <a:spAutoFit/>
            </a:bodyPr>
            <a:lstStyle/>
            <a:p>
              <a:r>
                <a:rPr lang="en-US" sz="1400" dirty="0">
                  <a:solidFill>
                    <a:srgbClr val="778086"/>
                  </a:solidFill>
                  <a:latin typeface="Trebuchet MS"/>
                  <a:cs typeface="Trebuchet MS"/>
                </a:rPr>
                <a:t>Cancer / Screening - $2,560,930,50	54.21%</a:t>
              </a:r>
            </a:p>
          </p:txBody>
        </p:sp>
        <p:sp>
          <p:nvSpPr>
            <p:cNvPr id="29" name="Oval 28"/>
            <p:cNvSpPr/>
            <p:nvPr/>
          </p:nvSpPr>
          <p:spPr>
            <a:xfrm>
              <a:off x="5758382" y="2921407"/>
              <a:ext cx="124884" cy="124884"/>
            </a:xfrm>
            <a:prstGeom prst="ellipse">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1" name="TextBox 30"/>
            <p:cNvSpPr txBox="1"/>
            <p:nvPr/>
          </p:nvSpPr>
          <p:spPr>
            <a:xfrm>
              <a:off x="5901821" y="3192786"/>
              <a:ext cx="4574256" cy="307777"/>
            </a:xfrm>
            <a:prstGeom prst="rect">
              <a:avLst/>
            </a:prstGeom>
            <a:noFill/>
          </p:spPr>
          <p:txBody>
            <a:bodyPr wrap="square" rtlCol="0" anchor="ctr">
              <a:spAutoFit/>
            </a:bodyPr>
            <a:lstStyle/>
            <a:p>
              <a:r>
                <a:rPr lang="en-US" sz="1400" dirty="0">
                  <a:solidFill>
                    <a:srgbClr val="778086"/>
                  </a:solidFill>
                  <a:latin typeface="Trebuchet MS"/>
                  <a:cs typeface="Trebuchet MS"/>
                </a:rPr>
                <a:t>Heart Attack - $1,188,658,05		25.16%</a:t>
              </a:r>
            </a:p>
          </p:txBody>
        </p:sp>
        <p:sp>
          <p:nvSpPr>
            <p:cNvPr id="32" name="Oval 31"/>
            <p:cNvSpPr/>
            <p:nvPr/>
          </p:nvSpPr>
          <p:spPr>
            <a:xfrm>
              <a:off x="5758382" y="3309996"/>
              <a:ext cx="124884" cy="124884"/>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4" name="TextBox 33"/>
            <p:cNvSpPr txBox="1"/>
            <p:nvPr/>
          </p:nvSpPr>
          <p:spPr>
            <a:xfrm>
              <a:off x="5901821" y="3581375"/>
              <a:ext cx="4574256" cy="307777"/>
            </a:xfrm>
            <a:prstGeom prst="rect">
              <a:avLst/>
            </a:prstGeom>
            <a:noFill/>
          </p:spPr>
          <p:txBody>
            <a:bodyPr wrap="square" rtlCol="0" anchor="ctr">
              <a:spAutoFit/>
            </a:bodyPr>
            <a:lstStyle/>
            <a:p>
              <a:r>
                <a:rPr lang="en-US" sz="1400" dirty="0">
                  <a:solidFill>
                    <a:srgbClr val="778086"/>
                  </a:solidFill>
                  <a:latin typeface="Trebuchet MS"/>
                  <a:cs typeface="Trebuchet MS"/>
                </a:rPr>
                <a:t>Coronary Artery bypass $139,355,00	2.95%</a:t>
              </a:r>
            </a:p>
          </p:txBody>
        </p:sp>
        <p:sp>
          <p:nvSpPr>
            <p:cNvPr id="35" name="Oval 34"/>
            <p:cNvSpPr/>
            <p:nvPr/>
          </p:nvSpPr>
          <p:spPr>
            <a:xfrm>
              <a:off x="5758382" y="3698585"/>
              <a:ext cx="124884" cy="124884"/>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7" name="TextBox 36"/>
            <p:cNvSpPr txBox="1"/>
            <p:nvPr/>
          </p:nvSpPr>
          <p:spPr>
            <a:xfrm>
              <a:off x="5901821" y="3969964"/>
              <a:ext cx="4574256" cy="307777"/>
            </a:xfrm>
            <a:prstGeom prst="rect">
              <a:avLst/>
            </a:prstGeom>
            <a:noFill/>
          </p:spPr>
          <p:txBody>
            <a:bodyPr wrap="square" rtlCol="0" anchor="ctr">
              <a:spAutoFit/>
            </a:bodyPr>
            <a:lstStyle/>
            <a:p>
              <a:r>
                <a:rPr lang="en-US" sz="1400" dirty="0">
                  <a:solidFill>
                    <a:srgbClr val="778086"/>
                  </a:solidFill>
                  <a:latin typeface="Trebuchet MS"/>
                  <a:cs typeface="Trebuchet MS"/>
                </a:rPr>
                <a:t>Renal Failure - $137,500,00		2.91%</a:t>
              </a:r>
            </a:p>
          </p:txBody>
        </p:sp>
        <p:sp>
          <p:nvSpPr>
            <p:cNvPr id="38" name="Oval 37"/>
            <p:cNvSpPr/>
            <p:nvPr/>
          </p:nvSpPr>
          <p:spPr>
            <a:xfrm>
              <a:off x="5758382" y="4087174"/>
              <a:ext cx="124884" cy="124884"/>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40" name="TextBox 39"/>
            <p:cNvSpPr txBox="1"/>
            <p:nvPr/>
          </p:nvSpPr>
          <p:spPr>
            <a:xfrm>
              <a:off x="5901821" y="4358553"/>
              <a:ext cx="4574256" cy="307777"/>
            </a:xfrm>
            <a:prstGeom prst="rect">
              <a:avLst/>
            </a:prstGeom>
            <a:noFill/>
          </p:spPr>
          <p:txBody>
            <a:bodyPr wrap="square" rtlCol="0" anchor="ctr">
              <a:spAutoFit/>
            </a:bodyPr>
            <a:lstStyle/>
            <a:p>
              <a:r>
                <a:rPr lang="en-US" sz="1400" dirty="0">
                  <a:solidFill>
                    <a:srgbClr val="778086"/>
                  </a:solidFill>
                  <a:latin typeface="Trebuchet MS"/>
                  <a:cs typeface="Trebuchet MS"/>
                </a:rPr>
                <a:t>Stroke - $471,250			9.98%</a:t>
              </a:r>
            </a:p>
          </p:txBody>
        </p:sp>
        <p:sp>
          <p:nvSpPr>
            <p:cNvPr id="41" name="Oval 40"/>
            <p:cNvSpPr/>
            <p:nvPr/>
          </p:nvSpPr>
          <p:spPr>
            <a:xfrm>
              <a:off x="5758382" y="4475763"/>
              <a:ext cx="124884" cy="124884"/>
            </a:xfrm>
            <a:prstGeom prst="ellipse">
              <a:avLst/>
            </a:prstGeom>
            <a:solidFill>
              <a:schemeClr val="bg2">
                <a:lumMod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43" name="TextBox 42"/>
            <p:cNvSpPr txBox="1"/>
            <p:nvPr/>
          </p:nvSpPr>
          <p:spPr>
            <a:xfrm>
              <a:off x="5901821" y="4747139"/>
              <a:ext cx="4574256" cy="307777"/>
            </a:xfrm>
            <a:prstGeom prst="rect">
              <a:avLst/>
            </a:prstGeom>
            <a:noFill/>
          </p:spPr>
          <p:txBody>
            <a:bodyPr wrap="square" rtlCol="0" anchor="ctr">
              <a:spAutoFit/>
            </a:bodyPr>
            <a:lstStyle/>
            <a:p>
              <a:r>
                <a:rPr lang="en-US" sz="1400" dirty="0">
                  <a:solidFill>
                    <a:srgbClr val="778086"/>
                  </a:solidFill>
                  <a:latin typeface="Trebuchet MS"/>
                  <a:cs typeface="Trebuchet MS"/>
                </a:rPr>
                <a:t>Transplant Recipient - %79,000		1.67%</a:t>
              </a:r>
            </a:p>
          </p:txBody>
        </p:sp>
        <p:sp>
          <p:nvSpPr>
            <p:cNvPr id="44" name="Oval 43"/>
            <p:cNvSpPr/>
            <p:nvPr/>
          </p:nvSpPr>
          <p:spPr>
            <a:xfrm>
              <a:off x="5758382" y="4864349"/>
              <a:ext cx="124884" cy="124884"/>
            </a:xfrm>
            <a:prstGeom prst="ellipse">
              <a:avLst/>
            </a:prstGeom>
            <a:solidFill>
              <a:srgbClr val="7000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48" name="TextBox 47"/>
            <p:cNvSpPr txBox="1"/>
            <p:nvPr/>
          </p:nvSpPr>
          <p:spPr>
            <a:xfrm>
              <a:off x="1925042" y="1673665"/>
              <a:ext cx="3823771" cy="369332"/>
            </a:xfrm>
            <a:prstGeom prst="rect">
              <a:avLst/>
            </a:prstGeom>
            <a:noFill/>
          </p:spPr>
          <p:txBody>
            <a:bodyPr wrap="none" rtlCol="0">
              <a:spAutoFit/>
            </a:bodyPr>
            <a:lstStyle/>
            <a:p>
              <a:pPr algn="ctr"/>
              <a:r>
                <a:rPr lang="en-US" spc="300" dirty="0">
                  <a:solidFill>
                    <a:srgbClr val="778086"/>
                  </a:solidFill>
                  <a:latin typeface="Trebuchet MS"/>
                  <a:cs typeface="Trebuchet MS"/>
                </a:rPr>
                <a:t>Claims Paid $4,723,663.55</a:t>
              </a:r>
            </a:p>
          </p:txBody>
        </p:sp>
      </p:grpSp>
      <p:sp>
        <p:nvSpPr>
          <p:cNvPr id="51" name="Rectangle 50"/>
          <p:cNvSpPr/>
          <p:nvPr/>
        </p:nvSpPr>
        <p:spPr>
          <a:xfrm>
            <a:off x="2032000" y="507926"/>
            <a:ext cx="8128002" cy="646331"/>
          </a:xfrm>
          <a:prstGeom prst="rect">
            <a:avLst/>
          </a:prstGeom>
        </p:spPr>
        <p:txBody>
          <a:bodyPr wrap="square">
            <a:spAutoFit/>
          </a:bodyPr>
          <a:lstStyle/>
          <a:p>
            <a:pPr algn="ctr"/>
            <a:r>
              <a:rPr lang="en-US" sz="3600" spc="300" dirty="0">
                <a:solidFill>
                  <a:srgbClr val="1A66DE"/>
                </a:solidFill>
                <a:latin typeface="Trebuchet MS"/>
                <a:cs typeface="Trebuchet MS"/>
              </a:rPr>
              <a:t>Critical Illness Claims</a:t>
            </a:r>
          </a:p>
        </p:txBody>
      </p:sp>
    </p:spTree>
    <p:extLst>
      <p:ext uri="{BB962C8B-B14F-4D97-AF65-F5344CB8AC3E}">
        <p14:creationId xmlns:p14="http://schemas.microsoft.com/office/powerpoint/2010/main" val="189335579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decel="50000"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fill="hold"/>
                                        <p:tgtEl>
                                          <p:spTgt spid="45"/>
                                        </p:tgtEl>
                                        <p:attrNameLst>
                                          <p:attrName>ppt_x</p:attrName>
                                        </p:attrNameLst>
                                      </p:cBhvr>
                                      <p:tavLst>
                                        <p:tav tm="0">
                                          <p:val>
                                            <p:strVal val="1+#ppt_w/2"/>
                                          </p:val>
                                        </p:tav>
                                        <p:tav tm="100000">
                                          <p:val>
                                            <p:strVal val="#ppt_x"/>
                                          </p:val>
                                        </p:tav>
                                      </p:tavLst>
                                    </p:anim>
                                    <p:anim calcmode="lin" valueType="num">
                                      <p:cBhvr additive="base">
                                        <p:cTn id="13" dur="500" fill="hold"/>
                                        <p:tgtEl>
                                          <p:spTgt spid="45"/>
                                        </p:tgtEl>
                                        <p:attrNameLst>
                                          <p:attrName>ppt_y</p:attrName>
                                        </p:attrNameLst>
                                      </p:cBhvr>
                                      <p:tavLst>
                                        <p:tav tm="0">
                                          <p:val>
                                            <p:strVal val="#ppt_y"/>
                                          </p:val>
                                        </p:tav>
                                        <p:tav tm="100000">
                                          <p:val>
                                            <p:strVal val="#ppt_y"/>
                                          </p:val>
                                        </p:tav>
                                      </p:tavLst>
                                    </p:anim>
                                  </p:childTnLst>
                                </p:cTn>
                              </p:par>
                              <p:par>
                                <p:cTn id="14" presetID="2" presetClass="entr" presetSubtype="2" decel="50000" fill="hold" nodeType="withEffect">
                                  <p:stCondLst>
                                    <p:cond delay="25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58237" y="2105168"/>
            <a:ext cx="4995016" cy="3359894"/>
          </a:xfrm>
          <a:prstGeom prst="rect">
            <a:avLst/>
          </a:prstGeom>
        </p:spPr>
        <p:txBody>
          <a:bodyPr wrap="square">
            <a:spAutoFit/>
          </a:bodyPr>
          <a:lstStyle/>
          <a:p>
            <a:pPr marL="285750" indent="-285750">
              <a:spcAft>
                <a:spcPts val="1000"/>
              </a:spcAft>
              <a:buBlip>
                <a:blip r:embed="rId2"/>
              </a:buBlip>
            </a:pPr>
            <a:r>
              <a:rPr lang="en-US" sz="1400" dirty="0">
                <a:solidFill>
                  <a:srgbClr val="778086"/>
                </a:solidFill>
                <a:latin typeface="Calibri"/>
                <a:cs typeface="Calibri"/>
              </a:rPr>
              <a:t>24 hour coverage – on or off the job.</a:t>
            </a:r>
          </a:p>
          <a:p>
            <a:pPr marL="285750" indent="-285750">
              <a:spcAft>
                <a:spcPts val="1000"/>
              </a:spcAft>
              <a:buBlip>
                <a:blip r:embed="rId2"/>
              </a:buBlip>
            </a:pPr>
            <a:r>
              <a:rPr lang="en-US" sz="1400" dirty="0">
                <a:solidFill>
                  <a:srgbClr val="778086"/>
                </a:solidFill>
                <a:latin typeface="Calibri"/>
                <a:cs typeface="Calibri"/>
              </a:rPr>
              <a:t>Available to all family members.</a:t>
            </a:r>
            <a:endParaRPr lang="en-US" sz="1400" b="1" dirty="0">
              <a:solidFill>
                <a:srgbClr val="778086"/>
              </a:solidFill>
              <a:latin typeface="Calibri"/>
              <a:cs typeface="Calibri"/>
            </a:endParaRPr>
          </a:p>
          <a:p>
            <a:pPr marL="285750" indent="-285750">
              <a:spcAft>
                <a:spcPts val="1000"/>
              </a:spcAft>
              <a:buBlip>
                <a:blip r:embed="rId2"/>
              </a:buBlip>
            </a:pPr>
            <a:r>
              <a:rPr lang="en-US" sz="1400" b="1" dirty="0">
                <a:solidFill>
                  <a:srgbClr val="778086"/>
                </a:solidFill>
                <a:latin typeface="Calibri"/>
                <a:cs typeface="Calibri"/>
              </a:rPr>
              <a:t>$400 Emergency Room benefit</a:t>
            </a:r>
            <a:r>
              <a:rPr lang="en-US" sz="1400" dirty="0">
                <a:solidFill>
                  <a:srgbClr val="778086"/>
                </a:solidFill>
                <a:latin typeface="Calibri"/>
                <a:cs typeface="Calibri"/>
              </a:rPr>
              <a:t>.</a:t>
            </a:r>
          </a:p>
          <a:p>
            <a:pPr marL="285750" indent="-285750">
              <a:spcAft>
                <a:spcPts val="1000"/>
              </a:spcAft>
              <a:buBlip>
                <a:blip r:embed="rId2"/>
              </a:buBlip>
            </a:pPr>
            <a:r>
              <a:rPr lang="en-US" sz="1400" dirty="0">
                <a:solidFill>
                  <a:srgbClr val="778086"/>
                </a:solidFill>
                <a:latin typeface="Calibri"/>
                <a:cs typeface="Calibri"/>
              </a:rPr>
              <a:t>$1,500 plus $300 per day hospital admission benefit.</a:t>
            </a:r>
          </a:p>
          <a:p>
            <a:pPr marL="285750" indent="-285750">
              <a:spcAft>
                <a:spcPts val="1000"/>
              </a:spcAft>
              <a:buBlip>
                <a:blip r:embed="rId2"/>
              </a:buBlip>
            </a:pPr>
            <a:r>
              <a:rPr lang="en-US" sz="1400" dirty="0">
                <a:solidFill>
                  <a:srgbClr val="778086"/>
                </a:solidFill>
                <a:latin typeface="Calibri"/>
                <a:cs typeface="Calibri"/>
              </a:rPr>
              <a:t>Up to $50,000 accidental death benefit.</a:t>
            </a:r>
          </a:p>
          <a:p>
            <a:pPr marL="285750" indent="-285750">
              <a:spcAft>
                <a:spcPts val="1000"/>
              </a:spcAft>
              <a:buBlip>
                <a:blip r:embed="rId2"/>
              </a:buBlip>
            </a:pPr>
            <a:r>
              <a:rPr lang="en-US" sz="1400" dirty="0">
                <a:solidFill>
                  <a:srgbClr val="778086"/>
                </a:solidFill>
                <a:latin typeface="Calibri"/>
                <a:cs typeface="Calibri"/>
              </a:rPr>
              <a:t>Additional benefits for transportation, lodging, dismemberment, common accidental injuries, and follow-up care.</a:t>
            </a:r>
          </a:p>
          <a:p>
            <a:pPr marL="285750" indent="-285750">
              <a:spcAft>
                <a:spcPts val="1000"/>
              </a:spcAft>
              <a:buBlip>
                <a:blip r:embed="rId2"/>
              </a:buBlip>
            </a:pPr>
            <a:r>
              <a:rPr lang="en-US" sz="1400" dirty="0">
                <a:solidFill>
                  <a:srgbClr val="778086"/>
                </a:solidFill>
                <a:latin typeface="Calibri"/>
                <a:cs typeface="Calibri"/>
              </a:rPr>
              <a:t>Lifetime benefit – fully portable at the same cost and benefits.</a:t>
            </a:r>
            <a:endParaRPr lang="en-US" sz="1400" b="1" dirty="0">
              <a:solidFill>
                <a:srgbClr val="778086"/>
              </a:solidFill>
              <a:latin typeface="Calibri"/>
              <a:cs typeface="Calibri"/>
            </a:endParaRPr>
          </a:p>
          <a:p>
            <a:pPr marL="285750" indent="-285750">
              <a:spcAft>
                <a:spcPts val="1000"/>
              </a:spcAft>
              <a:buBlip>
                <a:blip r:embed="rId2"/>
              </a:buBlip>
            </a:pPr>
            <a:r>
              <a:rPr lang="en-US" sz="1400" b="1" dirty="0">
                <a:solidFill>
                  <a:srgbClr val="778086"/>
                </a:solidFill>
                <a:latin typeface="Calibri"/>
                <a:cs typeface="Calibri"/>
              </a:rPr>
              <a:t>Benefits do not coordinate with group insurance and are payable directly to the insured.</a:t>
            </a:r>
          </a:p>
        </p:txBody>
      </p:sp>
      <p:pic>
        <p:nvPicPr>
          <p:cNvPr id="6" name="Picture Placeholder 5"/>
          <p:cNvPicPr>
            <a:picLocks noGrp="1" noChangeAspect="1"/>
          </p:cNvPicPr>
          <p:nvPr>
            <p:ph type="pic" sz="quarter" idx="10"/>
          </p:nvPr>
        </p:nvPicPr>
        <p:blipFill rotWithShape="1">
          <a:blip r:embed="rId3"/>
          <a:srcRect l="14517" r="24659"/>
          <a:stretch/>
        </p:blipFill>
        <p:spPr/>
      </p:pic>
      <p:sp>
        <p:nvSpPr>
          <p:cNvPr id="8" name="Rectangle 7"/>
          <p:cNvSpPr/>
          <p:nvPr/>
        </p:nvSpPr>
        <p:spPr>
          <a:xfrm>
            <a:off x="758237" y="1069785"/>
            <a:ext cx="4757658" cy="646331"/>
          </a:xfrm>
          <a:prstGeom prst="rect">
            <a:avLst/>
          </a:prstGeom>
        </p:spPr>
        <p:txBody>
          <a:bodyPr wrap="none">
            <a:spAutoFit/>
          </a:bodyPr>
          <a:lstStyle/>
          <a:p>
            <a:r>
              <a:rPr lang="en-US" sz="3600" spc="300" dirty="0">
                <a:solidFill>
                  <a:schemeClr val="accent2"/>
                </a:solidFill>
                <a:latin typeface="Trebuchet MS"/>
                <a:cs typeface="Trebuchet MS"/>
              </a:rPr>
              <a:t>Accident Insurance</a:t>
            </a:r>
            <a:endParaRPr lang="en-US" sz="3600" spc="300" dirty="0">
              <a:latin typeface="Trebuchet MS"/>
              <a:cs typeface="Trebuchet MS"/>
            </a:endParaRPr>
          </a:p>
        </p:txBody>
      </p:sp>
      <p:sp>
        <p:nvSpPr>
          <p:cNvPr id="9" name="Pentagon 8"/>
          <p:cNvSpPr/>
          <p:nvPr/>
        </p:nvSpPr>
        <p:spPr>
          <a:xfrm flipH="1">
            <a:off x="5960533" y="0"/>
            <a:ext cx="6231467" cy="6858000"/>
          </a:xfrm>
          <a:prstGeom prst="homePlate">
            <a:avLst>
              <a:gd name="adj" fmla="val 35017"/>
            </a:avLst>
          </a:prstGeom>
          <a:gradFill>
            <a:gsLst>
              <a:gs pos="0">
                <a:schemeClr val="bg1"/>
              </a:gs>
              <a:gs pos="100000">
                <a:schemeClr val="bg1">
                  <a:alpha val="3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4"/>
          <a:stretch>
            <a:fillRect/>
          </a:stretch>
        </p:blipFill>
        <p:spPr>
          <a:xfrm>
            <a:off x="202954" y="6443291"/>
            <a:ext cx="898771" cy="247421"/>
          </a:xfrm>
          <a:prstGeom prst="rect">
            <a:avLst/>
          </a:prstGeom>
        </p:spPr>
      </p:pic>
      <p:sp>
        <p:nvSpPr>
          <p:cNvPr id="11" name="Round Same Side Corner Rectangle 10"/>
          <p:cNvSpPr/>
          <p:nvPr/>
        </p:nvSpPr>
        <p:spPr>
          <a:xfrm rot="5400000" flipV="1">
            <a:off x="11678273" y="6201349"/>
            <a:ext cx="296147" cy="731306"/>
          </a:xfrm>
          <a:prstGeom prst="round2SameRect">
            <a:avLst>
              <a:gd name="adj1" fmla="val 50000"/>
              <a:gd name="adj2" fmla="val 0"/>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11470918" y="6419524"/>
            <a:ext cx="464292" cy="276999"/>
          </a:xfrm>
          <a:prstGeom prst="rect">
            <a:avLst/>
          </a:prstGeom>
        </p:spPr>
        <p:txBody>
          <a:bodyPr wrap="square">
            <a:spAutoFit/>
          </a:bodyPr>
          <a:lstStyle/>
          <a:p>
            <a:pPr algn="ctr"/>
            <a:fld id="{260E2A6B-A809-4840-BF14-8648BC0BDF87}" type="slidenum">
              <a:rPr lang="id-ID" sz="1200" smtClean="0">
                <a:solidFill>
                  <a:schemeClr val="bg1"/>
                </a:solidFill>
                <a:latin typeface="Trebuchet MS"/>
                <a:ea typeface="Roboto Condensed Light" panose="02000000000000000000" pitchFamily="2" charset="0"/>
                <a:cs typeface="Trebuchet MS"/>
              </a:rPr>
              <a:pPr algn="ctr"/>
              <a:t>16</a:t>
            </a:fld>
            <a:endParaRPr lang="en-US" sz="1200" dirty="0">
              <a:solidFill>
                <a:schemeClr val="bg1"/>
              </a:solidFill>
              <a:latin typeface="Trebuchet MS"/>
              <a:cs typeface="Trebuchet MS"/>
            </a:endParaRPr>
          </a:p>
        </p:txBody>
      </p:sp>
    </p:spTree>
    <p:extLst>
      <p:ext uri="{BB962C8B-B14F-4D97-AF65-F5344CB8AC3E}">
        <p14:creationId xmlns:p14="http://schemas.microsoft.com/office/powerpoint/2010/main" val="54864888"/>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decel="50000"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4" decel="5000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par>
                                <p:cTn id="18" presetID="2" presetClass="entr" presetSubtype="4" decel="50000" fill="hold" grpId="0" nodeType="withEffect">
                                  <p:stCondLst>
                                    <p:cond delay="25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58516" y="0"/>
            <a:ext cx="10933484" cy="6858000"/>
          </a:xfrm>
          <a:prstGeom prst="rect">
            <a:avLst/>
          </a:prstGeom>
        </p:spPr>
      </p:pic>
      <p:sp>
        <p:nvSpPr>
          <p:cNvPr id="4" name="Rectangle 3"/>
          <p:cNvSpPr/>
          <p:nvPr/>
        </p:nvSpPr>
        <p:spPr>
          <a:xfrm flipH="1">
            <a:off x="1212225" y="0"/>
            <a:ext cx="10979774" cy="6858000"/>
          </a:xfrm>
          <a:prstGeom prst="rect">
            <a:avLst/>
          </a:prstGeom>
          <a:gradFill>
            <a:gsLst>
              <a:gs pos="0">
                <a:schemeClr val="bg1">
                  <a:alpha val="85000"/>
                </a:schemeClr>
              </a:gs>
              <a:gs pos="100000">
                <a:schemeClr val="bg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ounded Rectangle 4"/>
          <p:cNvSpPr/>
          <p:nvPr/>
        </p:nvSpPr>
        <p:spPr>
          <a:xfrm>
            <a:off x="1371600" y="2671727"/>
            <a:ext cx="9448800" cy="1663206"/>
          </a:xfrm>
          <a:prstGeom prst="roundRect">
            <a:avLst>
              <a:gd name="adj" fmla="val 1196"/>
            </a:avLst>
          </a:prstGeom>
          <a:solidFill>
            <a:schemeClr val="bg1"/>
          </a:solidFill>
          <a:ln>
            <a:noFill/>
          </a:ln>
          <a:effectLst>
            <a:outerShdw blurRad="381000" dist="190500" dir="54000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419813" y="1358442"/>
            <a:ext cx="3352375" cy="646331"/>
          </a:xfrm>
          <a:prstGeom prst="rect">
            <a:avLst/>
          </a:prstGeom>
        </p:spPr>
        <p:txBody>
          <a:bodyPr wrap="none">
            <a:spAutoFit/>
          </a:bodyPr>
          <a:lstStyle/>
          <a:p>
            <a:pPr algn="ctr"/>
            <a:r>
              <a:rPr lang="en-US" sz="3600" spc="300" dirty="0">
                <a:solidFill>
                  <a:srgbClr val="1A66DE"/>
                </a:solidFill>
                <a:latin typeface="Trebuchet MS"/>
                <a:cs typeface="Trebuchet MS"/>
              </a:rPr>
              <a:t>Weekly Rates</a:t>
            </a:r>
          </a:p>
        </p:txBody>
      </p:sp>
      <p:pic>
        <p:nvPicPr>
          <p:cNvPr id="8" name="Picture 7"/>
          <p:cNvPicPr>
            <a:picLocks noChangeAspect="1"/>
          </p:cNvPicPr>
          <p:nvPr/>
        </p:nvPicPr>
        <p:blipFill>
          <a:blip r:embed="rId3"/>
          <a:stretch>
            <a:fillRect/>
          </a:stretch>
        </p:blipFill>
        <p:spPr>
          <a:xfrm>
            <a:off x="202954" y="6443291"/>
            <a:ext cx="898771" cy="247421"/>
          </a:xfrm>
          <a:prstGeom prst="rect">
            <a:avLst/>
          </a:prstGeom>
        </p:spPr>
      </p:pic>
      <p:sp>
        <p:nvSpPr>
          <p:cNvPr id="9" name="Round Same Side Corner Rectangle 8"/>
          <p:cNvSpPr/>
          <p:nvPr/>
        </p:nvSpPr>
        <p:spPr>
          <a:xfrm rot="5400000" flipV="1">
            <a:off x="11678273" y="6201349"/>
            <a:ext cx="296147" cy="731306"/>
          </a:xfrm>
          <a:prstGeom prst="round2SameRect">
            <a:avLst>
              <a:gd name="adj1" fmla="val 50000"/>
              <a:gd name="adj2" fmla="val 0"/>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11470918" y="6419524"/>
            <a:ext cx="464292" cy="276999"/>
          </a:xfrm>
          <a:prstGeom prst="rect">
            <a:avLst/>
          </a:prstGeom>
        </p:spPr>
        <p:txBody>
          <a:bodyPr wrap="square">
            <a:spAutoFit/>
          </a:bodyPr>
          <a:lstStyle/>
          <a:p>
            <a:pPr algn="ctr"/>
            <a:fld id="{260E2A6B-A809-4840-BF14-8648BC0BDF87}" type="slidenum">
              <a:rPr lang="id-ID" sz="1200" smtClean="0">
                <a:solidFill>
                  <a:schemeClr val="bg1"/>
                </a:solidFill>
                <a:latin typeface="Trebuchet MS"/>
                <a:ea typeface="Roboto Condensed Light" panose="02000000000000000000" pitchFamily="2" charset="0"/>
                <a:cs typeface="Trebuchet MS"/>
              </a:rPr>
              <a:pPr algn="ctr"/>
              <a:t>17</a:t>
            </a:fld>
            <a:endParaRPr lang="en-US" sz="1200" dirty="0">
              <a:solidFill>
                <a:schemeClr val="bg1"/>
              </a:solidFill>
              <a:latin typeface="Trebuchet MS"/>
              <a:cs typeface="Trebuchet MS"/>
            </a:endParaRPr>
          </a:p>
        </p:txBody>
      </p:sp>
      <p:graphicFrame>
        <p:nvGraphicFramePr>
          <p:cNvPr id="11" name="Content Placeholder 3"/>
          <p:cNvGraphicFramePr>
            <a:graphicFrameLocks/>
          </p:cNvGraphicFramePr>
          <p:nvPr>
            <p:extLst>
              <p:ext uri="{D42A27DB-BD31-4B8C-83A1-F6EECF244321}">
                <p14:modId xmlns:p14="http://schemas.microsoft.com/office/powerpoint/2010/main" val="657718165"/>
              </p:ext>
            </p:extLst>
          </p:nvPr>
        </p:nvGraphicFramePr>
        <p:xfrm>
          <a:off x="1474391" y="2762926"/>
          <a:ext cx="9243216" cy="1480808"/>
        </p:xfrm>
        <a:graphic>
          <a:graphicData uri="http://schemas.openxmlformats.org/drawingml/2006/table">
            <a:tbl>
              <a:tblPr firstRow="1" bandRow="1">
                <a:tableStyleId>{5C22544A-7EE6-4342-B048-85BDC9FD1C3A}</a:tableStyleId>
              </a:tblPr>
              <a:tblGrid>
                <a:gridCol w="2310804">
                  <a:extLst>
                    <a:ext uri="{9D8B030D-6E8A-4147-A177-3AD203B41FA5}">
                      <a16:colId xmlns:a16="http://schemas.microsoft.com/office/drawing/2014/main" xmlns="" val="20000"/>
                    </a:ext>
                  </a:extLst>
                </a:gridCol>
                <a:gridCol w="2310804">
                  <a:extLst>
                    <a:ext uri="{9D8B030D-6E8A-4147-A177-3AD203B41FA5}">
                      <a16:colId xmlns:a16="http://schemas.microsoft.com/office/drawing/2014/main" xmlns="" val="20001"/>
                    </a:ext>
                  </a:extLst>
                </a:gridCol>
                <a:gridCol w="2310804">
                  <a:extLst>
                    <a:ext uri="{9D8B030D-6E8A-4147-A177-3AD203B41FA5}">
                      <a16:colId xmlns:a16="http://schemas.microsoft.com/office/drawing/2014/main" xmlns="" val="20002"/>
                    </a:ext>
                  </a:extLst>
                </a:gridCol>
                <a:gridCol w="2310804">
                  <a:extLst>
                    <a:ext uri="{9D8B030D-6E8A-4147-A177-3AD203B41FA5}">
                      <a16:colId xmlns:a16="http://schemas.microsoft.com/office/drawing/2014/main" xmlns="" val="20003"/>
                    </a:ext>
                  </a:extLst>
                </a:gridCol>
              </a:tblGrid>
              <a:tr h="845763">
                <a:tc>
                  <a:txBody>
                    <a:bodyPr/>
                    <a:lstStyle/>
                    <a:p>
                      <a:pPr algn="ctr"/>
                      <a:r>
                        <a:rPr lang="en-US" sz="1600" dirty="0"/>
                        <a:t>Employee</a:t>
                      </a:r>
                    </a:p>
                  </a:txBody>
                  <a:tcPr marT="45734" marB="45734" anchor="ctr">
                    <a:lnR w="9525" cap="flat" cmpd="sng" algn="ctr">
                      <a:solidFill>
                        <a:srgbClr val="D9D9D9"/>
                      </a:solidFill>
                      <a:prstDash val="solid"/>
                      <a:round/>
                      <a:headEnd type="none" w="med" len="med"/>
                      <a:tailEnd type="none" w="med" len="med"/>
                    </a:lnR>
                  </a:tcPr>
                </a:tc>
                <a:tc>
                  <a:txBody>
                    <a:bodyPr/>
                    <a:lstStyle/>
                    <a:p>
                      <a:pPr algn="ctr"/>
                      <a:r>
                        <a:rPr lang="en-US" sz="1600" dirty="0"/>
                        <a:t>Employee and Spouse</a:t>
                      </a:r>
                    </a:p>
                  </a:txBody>
                  <a:tcPr marT="45734" marB="4573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tcPr>
                </a:tc>
                <a:tc>
                  <a:txBody>
                    <a:bodyPr/>
                    <a:lstStyle/>
                    <a:p>
                      <a:pPr algn="ctr"/>
                      <a:r>
                        <a:rPr lang="en-US" sz="1600" dirty="0"/>
                        <a:t>Employee and Child</a:t>
                      </a:r>
                    </a:p>
                  </a:txBody>
                  <a:tcPr marT="45734" marB="4573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tcPr>
                </a:tc>
                <a:tc>
                  <a:txBody>
                    <a:bodyPr/>
                    <a:lstStyle/>
                    <a:p>
                      <a:pPr algn="ctr"/>
                      <a:r>
                        <a:rPr lang="en-US" sz="1600" dirty="0"/>
                        <a:t>Family</a:t>
                      </a:r>
                    </a:p>
                  </a:txBody>
                  <a:tcPr marT="45734" marB="45734" anchor="ctr">
                    <a:lnL w="9525" cap="flat" cmpd="sng" algn="ctr">
                      <a:solidFill>
                        <a:srgbClr val="D9D9D9"/>
                      </a:solidFill>
                      <a:prstDash val="solid"/>
                      <a:round/>
                      <a:headEnd type="none" w="med" len="med"/>
                      <a:tailEnd type="none" w="med" len="med"/>
                    </a:lnL>
                  </a:tcPr>
                </a:tc>
                <a:extLst>
                  <a:ext uri="{0D108BD9-81ED-4DB2-BD59-A6C34878D82A}">
                    <a16:rowId xmlns:a16="http://schemas.microsoft.com/office/drawing/2014/main" xmlns="" val="10000"/>
                  </a:ext>
                </a:extLst>
              </a:tr>
              <a:tr h="635045">
                <a:tc>
                  <a:txBody>
                    <a:bodyPr/>
                    <a:lstStyle/>
                    <a:p>
                      <a:pPr algn="ctr"/>
                      <a:r>
                        <a:rPr lang="en-US" sz="1400" dirty="0"/>
                        <a:t>$4.53</a:t>
                      </a:r>
                    </a:p>
                  </a:txBody>
                  <a:tcPr marT="45734" marB="45734" anchor="ctr">
                    <a:lnR w="9525" cap="flat" cmpd="sng" algn="ctr">
                      <a:solidFill>
                        <a:srgbClr val="D9D9D9"/>
                      </a:solidFill>
                      <a:prstDash val="solid"/>
                      <a:round/>
                      <a:headEnd type="none" w="med" len="med"/>
                      <a:tailEnd type="none" w="med" len="med"/>
                    </a:lnR>
                    <a:solidFill>
                      <a:schemeClr val="bg1">
                        <a:lumMod val="95000"/>
                      </a:schemeClr>
                    </a:solidFill>
                  </a:tcPr>
                </a:tc>
                <a:tc>
                  <a:txBody>
                    <a:bodyPr/>
                    <a:lstStyle/>
                    <a:p>
                      <a:pPr algn="ctr"/>
                      <a:r>
                        <a:rPr lang="en-US" sz="1400" dirty="0"/>
                        <a:t>$7.33</a:t>
                      </a:r>
                    </a:p>
                  </a:txBody>
                  <a:tcPr marT="45734" marB="4573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solidFill>
                      <a:schemeClr val="bg1">
                        <a:lumMod val="95000"/>
                      </a:schemeClr>
                    </a:solidFill>
                  </a:tcPr>
                </a:tc>
                <a:tc>
                  <a:txBody>
                    <a:bodyPr/>
                    <a:lstStyle/>
                    <a:p>
                      <a:pPr algn="ctr"/>
                      <a:r>
                        <a:rPr lang="en-US" sz="1400" dirty="0"/>
                        <a:t>$8.76</a:t>
                      </a:r>
                    </a:p>
                  </a:txBody>
                  <a:tcPr marT="45734" marB="45734"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solidFill>
                      <a:schemeClr val="bg1">
                        <a:lumMod val="95000"/>
                      </a:schemeClr>
                    </a:solidFill>
                  </a:tcPr>
                </a:tc>
                <a:tc>
                  <a:txBody>
                    <a:bodyPr/>
                    <a:lstStyle/>
                    <a:p>
                      <a:pPr algn="ctr"/>
                      <a:r>
                        <a:rPr lang="en-US" sz="1400" dirty="0"/>
                        <a:t>$11.55</a:t>
                      </a:r>
                    </a:p>
                  </a:txBody>
                  <a:tcPr marT="45734" marB="45734" anchor="ctr">
                    <a:lnL w="9525" cap="flat" cmpd="sng" algn="ctr">
                      <a:solidFill>
                        <a:srgbClr val="D9D9D9"/>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419619605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50000"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4" decel="5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decel="50000" fill="hold" grpId="0" nodeType="withEffect">
                                  <p:stCondLst>
                                    <p:cond delay="25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decel="50000" fill="hold" nodeType="withEffect">
                                  <p:stCondLst>
                                    <p:cond delay="25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Placeholder 5"/>
          <p:cNvPicPr>
            <a:picLocks noChangeAspect="1"/>
          </p:cNvPicPr>
          <p:nvPr/>
        </p:nvPicPr>
        <p:blipFill rotWithShape="1">
          <a:blip r:embed="rId2"/>
          <a:srcRect l="6485" r="10239"/>
          <a:stretch/>
        </p:blipFill>
        <p:spPr>
          <a:xfrm>
            <a:off x="0" y="0"/>
            <a:ext cx="8531700" cy="6858000"/>
          </a:xfrm>
          <a:prstGeom prst="rect">
            <a:avLst/>
          </a:prstGeom>
          <a:noFill/>
          <a:ln>
            <a:noFill/>
          </a:ln>
        </p:spPr>
      </p:pic>
      <p:sp>
        <p:nvSpPr>
          <p:cNvPr id="11" name="Rectangle 10"/>
          <p:cNvSpPr/>
          <p:nvPr/>
        </p:nvSpPr>
        <p:spPr>
          <a:xfrm>
            <a:off x="0" y="0"/>
            <a:ext cx="8716474" cy="6858000"/>
          </a:xfrm>
          <a:prstGeom prst="rect">
            <a:avLst/>
          </a:prstGeom>
          <a:gradFill>
            <a:gsLst>
              <a:gs pos="0">
                <a:schemeClr val="bg1">
                  <a:alpha val="85000"/>
                </a:schemeClr>
              </a:gs>
              <a:gs pos="100000">
                <a:schemeClr val="bg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
          <p:cNvSpPr/>
          <p:nvPr/>
        </p:nvSpPr>
        <p:spPr>
          <a:xfrm>
            <a:off x="5753259" y="1141708"/>
            <a:ext cx="5568228" cy="3923206"/>
          </a:xfrm>
          <a:prstGeom prst="roundRect">
            <a:avLst>
              <a:gd name="adj" fmla="val 1196"/>
            </a:avLst>
          </a:prstGeom>
          <a:solidFill>
            <a:schemeClr val="bg1"/>
          </a:solidFill>
          <a:ln>
            <a:noFill/>
          </a:ln>
          <a:effectLst>
            <a:outerShdw blurRad="381000" dist="190500" dir="54000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731182" y="2780146"/>
            <a:ext cx="4791175" cy="646331"/>
          </a:xfrm>
          <a:prstGeom prst="rect">
            <a:avLst/>
          </a:prstGeom>
        </p:spPr>
        <p:txBody>
          <a:bodyPr wrap="square">
            <a:spAutoFit/>
          </a:bodyPr>
          <a:lstStyle/>
          <a:p>
            <a:r>
              <a:rPr lang="en-US" sz="3600" spc="300" dirty="0">
                <a:solidFill>
                  <a:srgbClr val="1A66DE"/>
                </a:solidFill>
                <a:latin typeface="Trebuchet MS"/>
                <a:cs typeface="Trebuchet MS"/>
              </a:rPr>
              <a:t>Accident Insurance</a:t>
            </a:r>
          </a:p>
        </p:txBody>
      </p:sp>
      <p:graphicFrame>
        <p:nvGraphicFramePr>
          <p:cNvPr id="7" name="Content Placeholder 3"/>
          <p:cNvGraphicFramePr>
            <a:graphicFrameLocks/>
          </p:cNvGraphicFramePr>
          <p:nvPr>
            <p:extLst>
              <p:ext uri="{D42A27DB-BD31-4B8C-83A1-F6EECF244321}">
                <p14:modId xmlns:p14="http://schemas.microsoft.com/office/powerpoint/2010/main" val="2172326172"/>
              </p:ext>
            </p:extLst>
          </p:nvPr>
        </p:nvGraphicFramePr>
        <p:xfrm>
          <a:off x="5859453" y="1266323"/>
          <a:ext cx="5355840" cy="3673976"/>
        </p:xfrm>
        <a:graphic>
          <a:graphicData uri="http://schemas.openxmlformats.org/drawingml/2006/table">
            <a:tbl>
              <a:tblPr firstRow="1" bandRow="1">
                <a:tableStyleId>{5C22544A-7EE6-4342-B048-85BDC9FD1C3A}</a:tableStyleId>
              </a:tblPr>
              <a:tblGrid>
                <a:gridCol w="2677920">
                  <a:extLst>
                    <a:ext uri="{9D8B030D-6E8A-4147-A177-3AD203B41FA5}">
                      <a16:colId xmlns:a16="http://schemas.microsoft.com/office/drawing/2014/main" xmlns="" val="20000"/>
                    </a:ext>
                  </a:extLst>
                </a:gridCol>
                <a:gridCol w="2677920">
                  <a:extLst>
                    <a:ext uri="{9D8B030D-6E8A-4147-A177-3AD203B41FA5}">
                      <a16:colId xmlns:a16="http://schemas.microsoft.com/office/drawing/2014/main" xmlns="" val="20001"/>
                    </a:ext>
                  </a:extLst>
                </a:gridCol>
              </a:tblGrid>
              <a:tr h="595948">
                <a:tc>
                  <a:txBody>
                    <a:bodyPr/>
                    <a:lstStyle/>
                    <a:p>
                      <a:pPr algn="ctr"/>
                      <a:endParaRPr lang="en-US" sz="1800" dirty="0"/>
                    </a:p>
                  </a:txBody>
                  <a:tcPr marT="45729" marB="45729" anchor="ctr">
                    <a:lnL w="12700" cmpd="sng">
                      <a:noFill/>
                    </a:lnL>
                    <a:lnR w="9525" cap="flat" cmpd="sng" algn="ctr">
                      <a:solidFill>
                        <a:srgbClr val="D9D9D9"/>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r>
                        <a:rPr lang="en-US" sz="1800" spc="300" dirty="0"/>
                        <a:t> Number Covered</a:t>
                      </a:r>
                    </a:p>
                  </a:txBody>
                  <a:tcPr marT="45729" marB="45729" anchor="ctr">
                    <a:lnL w="9525" cap="flat" cmpd="sng" algn="ctr">
                      <a:solidFill>
                        <a:srgbClr val="D9D9D9"/>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769507">
                <a:tc>
                  <a:txBody>
                    <a:bodyPr/>
                    <a:lstStyle/>
                    <a:p>
                      <a:pPr algn="ctr"/>
                      <a:r>
                        <a:rPr lang="en-US" sz="1400" dirty="0">
                          <a:solidFill>
                            <a:srgbClr val="778086"/>
                          </a:solidFill>
                        </a:rPr>
                        <a:t>Employee</a:t>
                      </a:r>
                    </a:p>
                  </a:txBody>
                  <a:tcPr marT="45729" marB="45729" anchor="ctr">
                    <a:lnL w="12700" cmpd="sng">
                      <a:noFill/>
                    </a:lnL>
                    <a:lnR w="9525" cap="flat" cmpd="sng" algn="ctr">
                      <a:solidFill>
                        <a:srgbClr val="D9D9D9"/>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0" i="0" u="none" strike="noStrike" dirty="0">
                          <a:solidFill>
                            <a:srgbClr val="778086"/>
                          </a:solidFill>
                          <a:latin typeface="+mn-lt"/>
                        </a:rPr>
                        <a:t> 3578</a:t>
                      </a:r>
                    </a:p>
                  </a:txBody>
                  <a:tcPr marT="45729" marB="45729" anchor="ctr">
                    <a:lnL w="9525" cap="flat" cmpd="sng" algn="ctr">
                      <a:solidFill>
                        <a:srgbClr val="D9D9D9"/>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769507">
                <a:tc>
                  <a:txBody>
                    <a:bodyPr/>
                    <a:lstStyle/>
                    <a:p>
                      <a:pPr algn="ctr"/>
                      <a:r>
                        <a:rPr lang="en-US" sz="1400" dirty="0">
                          <a:solidFill>
                            <a:srgbClr val="778086"/>
                          </a:solidFill>
                        </a:rPr>
                        <a:t>Employee &amp; Children</a:t>
                      </a:r>
                    </a:p>
                  </a:txBody>
                  <a:tcPr marT="45729" marB="45729" anchor="ctr">
                    <a:lnL w="12700" cmpd="sng">
                      <a:noFill/>
                    </a:lnL>
                    <a:lnR w="9525" cap="flat" cmpd="sng" algn="ctr">
                      <a:solidFill>
                        <a:srgbClr val="D9D9D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778086"/>
                          </a:solidFill>
                          <a:latin typeface="+mn-lt"/>
                        </a:rPr>
                        <a:t>   796</a:t>
                      </a:r>
                    </a:p>
                  </a:txBody>
                  <a:tcPr marL="9525" marR="9525" marT="9527" marB="0" anchor="ctr">
                    <a:lnL w="9525" cap="flat" cmpd="sng" algn="ctr">
                      <a:solidFill>
                        <a:srgbClr val="D9D9D9"/>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xmlns="" val="10002"/>
                  </a:ext>
                </a:extLst>
              </a:tr>
              <a:tr h="769507">
                <a:tc>
                  <a:txBody>
                    <a:bodyPr/>
                    <a:lstStyle/>
                    <a:p>
                      <a:pPr algn="ctr"/>
                      <a:r>
                        <a:rPr lang="en-US" sz="1400" dirty="0">
                          <a:solidFill>
                            <a:srgbClr val="778086"/>
                          </a:solidFill>
                        </a:rPr>
                        <a:t>Employee</a:t>
                      </a:r>
                      <a:r>
                        <a:rPr lang="en-US" sz="1400" baseline="0" dirty="0">
                          <a:solidFill>
                            <a:srgbClr val="778086"/>
                          </a:solidFill>
                        </a:rPr>
                        <a:t> &amp; Spouse</a:t>
                      </a:r>
                      <a:endParaRPr lang="en-US" sz="1400" dirty="0">
                        <a:solidFill>
                          <a:srgbClr val="778086"/>
                        </a:solidFill>
                      </a:endParaRPr>
                    </a:p>
                    <a:p>
                      <a:pPr algn="ctr"/>
                      <a:r>
                        <a:rPr lang="en-US" sz="1400" dirty="0">
                          <a:solidFill>
                            <a:srgbClr val="778086"/>
                          </a:solidFill>
                        </a:rPr>
                        <a:t> </a:t>
                      </a:r>
                    </a:p>
                  </a:txBody>
                  <a:tcPr marT="45729" marB="45729" anchor="ctr">
                    <a:lnL w="12700" cmpd="sng">
                      <a:noFill/>
                    </a:lnL>
                    <a:lnR w="9525" cap="flat" cmpd="sng" algn="ctr">
                      <a:solidFill>
                        <a:srgbClr val="D9D9D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778086"/>
                          </a:solidFill>
                          <a:latin typeface="+mn-lt"/>
                        </a:rPr>
                        <a:t>  2365</a:t>
                      </a:r>
                    </a:p>
                    <a:p>
                      <a:pPr marL="0" marR="0" indent="0" algn="ctr" defTabSz="457200" rtl="0" eaLnBrk="1" fontAlgn="b" latinLnBrk="0" hangingPunct="1">
                        <a:lnSpc>
                          <a:spcPct val="100000"/>
                        </a:lnSpc>
                        <a:spcBef>
                          <a:spcPts val="0"/>
                        </a:spcBef>
                        <a:spcAft>
                          <a:spcPts val="0"/>
                        </a:spcAft>
                        <a:buClrTx/>
                        <a:buSzTx/>
                        <a:buFontTx/>
                        <a:buNone/>
                        <a:tabLst/>
                        <a:defRPr/>
                      </a:pPr>
                      <a:endParaRPr lang="en-US" sz="1400" b="0" i="0" u="none" strike="noStrike" dirty="0">
                        <a:solidFill>
                          <a:srgbClr val="778086"/>
                        </a:solidFill>
                        <a:latin typeface="+mn-lt"/>
                      </a:endParaRPr>
                    </a:p>
                    <a:p>
                      <a:pPr marL="0" marR="0" indent="0" algn="ctr" defTabSz="4572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778086"/>
                          </a:solidFill>
                          <a:latin typeface="+mn-lt"/>
                        </a:rPr>
                        <a:t> </a:t>
                      </a:r>
                    </a:p>
                  </a:txBody>
                  <a:tcPr marL="9525" marR="9525" marT="9527" marB="0" anchor="ctr">
                    <a:lnL w="9525" cap="flat" cmpd="sng" algn="ctr">
                      <a:solidFill>
                        <a:srgbClr val="D9D9D9"/>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xmlns="" val="10003"/>
                  </a:ext>
                </a:extLst>
              </a:tr>
              <a:tr h="769507">
                <a:tc>
                  <a:txBody>
                    <a:bodyPr/>
                    <a:lstStyle/>
                    <a:p>
                      <a:pPr algn="ctr"/>
                      <a:r>
                        <a:rPr lang="en-US" sz="1400" dirty="0">
                          <a:solidFill>
                            <a:srgbClr val="778086"/>
                          </a:solidFill>
                        </a:rPr>
                        <a:t>Employee,</a:t>
                      </a:r>
                      <a:r>
                        <a:rPr lang="en-US" sz="1400" baseline="0" dirty="0">
                          <a:solidFill>
                            <a:srgbClr val="778086"/>
                          </a:solidFill>
                        </a:rPr>
                        <a:t> Spouse &amp; Childre</a:t>
                      </a:r>
                      <a:r>
                        <a:rPr lang="en-US" sz="1400" dirty="0">
                          <a:solidFill>
                            <a:srgbClr val="778086"/>
                          </a:solidFill>
                        </a:rPr>
                        <a:t>n</a:t>
                      </a:r>
                    </a:p>
                  </a:txBody>
                  <a:tcPr marT="45729" marB="45729" anchor="ctr">
                    <a:lnL w="12700" cmpd="sng">
                      <a:noFill/>
                    </a:lnL>
                    <a:lnR w="9525" cap="flat" cmpd="sng" algn="ctr">
                      <a:solidFill>
                        <a:srgbClr val="D9D9D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778086"/>
                          </a:solidFill>
                        </a:rPr>
                        <a:t> 1837</a:t>
                      </a:r>
                    </a:p>
                  </a:txBody>
                  <a:tcPr marT="45729" marB="45729" anchor="ctr">
                    <a:lnL w="9525" cap="flat" cmpd="sng" algn="ctr">
                      <a:solidFill>
                        <a:srgbClr val="D9D9D9"/>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xmlns="" val="10004"/>
                  </a:ext>
                </a:extLst>
              </a:tr>
            </a:tbl>
          </a:graphicData>
        </a:graphic>
      </p:graphicFrame>
      <p:pic>
        <p:nvPicPr>
          <p:cNvPr id="14" name="Picture 13"/>
          <p:cNvPicPr>
            <a:picLocks noChangeAspect="1"/>
          </p:cNvPicPr>
          <p:nvPr/>
        </p:nvPicPr>
        <p:blipFill>
          <a:blip r:embed="rId3"/>
          <a:stretch>
            <a:fillRect/>
          </a:stretch>
        </p:blipFill>
        <p:spPr>
          <a:xfrm>
            <a:off x="202954" y="6443291"/>
            <a:ext cx="898771" cy="247421"/>
          </a:xfrm>
          <a:prstGeom prst="rect">
            <a:avLst/>
          </a:prstGeom>
        </p:spPr>
      </p:pic>
      <p:sp>
        <p:nvSpPr>
          <p:cNvPr id="15" name="Round Same Side Corner Rectangle 14"/>
          <p:cNvSpPr/>
          <p:nvPr/>
        </p:nvSpPr>
        <p:spPr>
          <a:xfrm rot="5400000" flipV="1">
            <a:off x="11678273" y="6201349"/>
            <a:ext cx="296147" cy="731306"/>
          </a:xfrm>
          <a:prstGeom prst="round2SameRect">
            <a:avLst>
              <a:gd name="adj1" fmla="val 50000"/>
              <a:gd name="adj2" fmla="val 0"/>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11470918" y="6419524"/>
            <a:ext cx="464292" cy="276999"/>
          </a:xfrm>
          <a:prstGeom prst="rect">
            <a:avLst/>
          </a:prstGeom>
        </p:spPr>
        <p:txBody>
          <a:bodyPr wrap="square">
            <a:spAutoFit/>
          </a:bodyPr>
          <a:lstStyle/>
          <a:p>
            <a:pPr algn="ctr"/>
            <a:fld id="{260E2A6B-A809-4840-BF14-8648BC0BDF87}" type="slidenum">
              <a:rPr lang="id-ID" sz="1200" smtClean="0">
                <a:solidFill>
                  <a:schemeClr val="bg1"/>
                </a:solidFill>
                <a:latin typeface="Trebuchet MS"/>
                <a:ea typeface="Roboto Condensed Light" panose="02000000000000000000" pitchFamily="2" charset="0"/>
                <a:cs typeface="Trebuchet MS"/>
              </a:rPr>
              <a:pPr algn="ctr"/>
              <a:t>18</a:t>
            </a:fld>
            <a:endParaRPr lang="en-US" sz="1200" dirty="0">
              <a:solidFill>
                <a:schemeClr val="bg1"/>
              </a:solidFill>
              <a:latin typeface="Trebuchet MS"/>
              <a:cs typeface="Trebuchet MS"/>
            </a:endParaRPr>
          </a:p>
        </p:txBody>
      </p:sp>
    </p:spTree>
    <p:extLst>
      <p:ext uri="{BB962C8B-B14F-4D97-AF65-F5344CB8AC3E}">
        <p14:creationId xmlns:p14="http://schemas.microsoft.com/office/powerpoint/2010/main" val="110228835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50000" fill="hold" grpId="0"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4" decel="5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decel="50000" fill="hold" grpId="0" nodeType="withEffect">
                                  <p:stCondLst>
                                    <p:cond delay="25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par>
                                <p:cTn id="22" presetID="2" presetClass="entr" presetSubtype="4" decel="50000" fill="hold" nodeType="withEffect">
                                  <p:stCondLst>
                                    <p:cond delay="25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689701" y="1525551"/>
            <a:ext cx="10682689" cy="4114799"/>
          </a:xfrm>
          <a:prstGeom prst="roundRect">
            <a:avLst>
              <a:gd name="adj" fmla="val 1196"/>
            </a:avLst>
          </a:prstGeom>
          <a:solidFill>
            <a:schemeClr val="bg1"/>
          </a:solidFill>
          <a:ln>
            <a:noFill/>
          </a:ln>
          <a:effectLst>
            <a:outerShdw blurRad="381000" dist="190500" dir="54000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p:cNvGrpSpPr/>
          <p:nvPr/>
        </p:nvGrpSpPr>
        <p:grpSpPr>
          <a:xfrm>
            <a:off x="2003757" y="1673665"/>
            <a:ext cx="8472320" cy="3617330"/>
            <a:chOff x="2003757" y="1673665"/>
            <a:chExt cx="8472320" cy="3617330"/>
          </a:xfrm>
        </p:grpSpPr>
        <p:grpSp>
          <p:nvGrpSpPr>
            <p:cNvPr id="6" name="Group 5"/>
            <p:cNvGrpSpPr/>
            <p:nvPr/>
          </p:nvGrpSpPr>
          <p:grpSpPr>
            <a:xfrm>
              <a:off x="2003757" y="2179529"/>
              <a:ext cx="3111468" cy="3111466"/>
              <a:chOff x="1367435" y="1409352"/>
              <a:chExt cx="3777521" cy="3777521"/>
            </a:xfrm>
          </p:grpSpPr>
          <p:sp>
            <p:nvSpPr>
              <p:cNvPr id="23" name="Pie 22"/>
              <p:cNvSpPr/>
              <p:nvPr/>
            </p:nvSpPr>
            <p:spPr>
              <a:xfrm>
                <a:off x="1449325" y="1491243"/>
                <a:ext cx="3613743" cy="3613740"/>
              </a:xfrm>
              <a:prstGeom prst="pie">
                <a:avLst>
                  <a:gd name="adj1" fmla="val 135791"/>
                  <a:gd name="adj2" fmla="val 13320340"/>
                </a:avLst>
              </a:prstGeom>
              <a:solidFill>
                <a:srgbClr val="7000C7"/>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sp>
            <p:nvSpPr>
              <p:cNvPr id="24" name="Pie 23"/>
              <p:cNvSpPr/>
              <p:nvPr/>
            </p:nvSpPr>
            <p:spPr>
              <a:xfrm>
                <a:off x="1449325" y="1491243"/>
                <a:ext cx="3613743" cy="3613740"/>
              </a:xfrm>
              <a:prstGeom prst="pie">
                <a:avLst>
                  <a:gd name="adj1" fmla="val 4923731"/>
                  <a:gd name="adj2" fmla="val 14140703"/>
                </a:avLst>
              </a:prstGeom>
              <a:solidFill>
                <a:schemeClr val="accent6"/>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sp>
            <p:nvSpPr>
              <p:cNvPr id="25" name="Pie 24"/>
              <p:cNvSpPr/>
              <p:nvPr/>
            </p:nvSpPr>
            <p:spPr>
              <a:xfrm>
                <a:off x="1449325" y="1491243"/>
                <a:ext cx="3613743" cy="3613740"/>
              </a:xfrm>
              <a:prstGeom prst="pie">
                <a:avLst>
                  <a:gd name="adj1" fmla="val 9750085"/>
                  <a:gd name="adj2" fmla="val 18162930"/>
                </a:avLst>
              </a:prstGeom>
              <a:solidFill>
                <a:srgbClr val="FFC000"/>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sp>
            <p:nvSpPr>
              <p:cNvPr id="26" name="Pie 25"/>
              <p:cNvSpPr/>
              <p:nvPr/>
            </p:nvSpPr>
            <p:spPr>
              <a:xfrm>
                <a:off x="1449325" y="1491243"/>
                <a:ext cx="3613743" cy="3613740"/>
              </a:xfrm>
              <a:prstGeom prst="pie">
                <a:avLst>
                  <a:gd name="adj1" fmla="val 14398540"/>
                  <a:gd name="adj2" fmla="val 18162930"/>
                </a:avLst>
              </a:prstGeom>
              <a:solidFill>
                <a:srgbClr val="C00000"/>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sp>
            <p:nvSpPr>
              <p:cNvPr id="27" name="Pie 26"/>
              <p:cNvSpPr/>
              <p:nvPr/>
            </p:nvSpPr>
            <p:spPr>
              <a:xfrm>
                <a:off x="1449325" y="1491243"/>
                <a:ext cx="3613743" cy="3613740"/>
              </a:xfrm>
              <a:prstGeom prst="pie">
                <a:avLst>
                  <a:gd name="adj1" fmla="val 16717677"/>
                  <a:gd name="adj2" fmla="val 18162930"/>
                </a:avLst>
              </a:prstGeom>
              <a:solidFill>
                <a:schemeClr val="accent3">
                  <a:lumMod val="60000"/>
                  <a:lumOff val="40000"/>
                </a:schemeClr>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sp>
            <p:nvSpPr>
              <p:cNvPr id="28" name="Pie 27"/>
              <p:cNvSpPr/>
              <p:nvPr/>
            </p:nvSpPr>
            <p:spPr>
              <a:xfrm>
                <a:off x="1367435" y="1409352"/>
                <a:ext cx="3777521" cy="3777521"/>
              </a:xfrm>
              <a:prstGeom prst="pie">
                <a:avLst>
                  <a:gd name="adj1" fmla="val 17367579"/>
                  <a:gd name="adj2" fmla="val 540290"/>
                </a:avLst>
              </a:prstGeom>
              <a:solidFill>
                <a:srgbClr val="1A66DE"/>
              </a:solidFill>
              <a:ln>
                <a:noFill/>
              </a:ln>
              <a:effectLst>
                <a:outerShdw blurRad="50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endParaRPr lang="en-US" sz="4800" dirty="0">
                  <a:solidFill>
                    <a:srgbClr val="FFFFFF"/>
                  </a:solidFill>
                  <a:latin typeface="Source Sans Pro" charset="0"/>
                </a:endParaRPr>
              </a:p>
            </p:txBody>
          </p:sp>
        </p:grpSp>
        <p:grpSp>
          <p:nvGrpSpPr>
            <p:cNvPr id="30" name="Group 29"/>
            <p:cNvGrpSpPr/>
            <p:nvPr/>
          </p:nvGrpSpPr>
          <p:grpSpPr>
            <a:xfrm>
              <a:off x="5758382" y="2457589"/>
              <a:ext cx="4717695" cy="2250722"/>
              <a:chOff x="5758382" y="2415608"/>
              <a:chExt cx="4717695" cy="2250722"/>
            </a:xfrm>
          </p:grpSpPr>
          <p:sp>
            <p:nvSpPr>
              <p:cNvPr id="7" name="TextBox 6"/>
              <p:cNvSpPr txBox="1"/>
              <p:nvPr/>
            </p:nvSpPr>
            <p:spPr>
              <a:xfrm>
                <a:off x="5901821" y="2415608"/>
                <a:ext cx="4574256" cy="307777"/>
              </a:xfrm>
              <a:prstGeom prst="rect">
                <a:avLst/>
              </a:prstGeom>
              <a:noFill/>
            </p:spPr>
            <p:txBody>
              <a:bodyPr wrap="square" rtlCol="0" anchor="ctr">
                <a:spAutoFit/>
              </a:bodyPr>
              <a:lstStyle/>
              <a:p>
                <a:r>
                  <a:rPr lang="en-US" sz="1400" dirty="0">
                    <a:solidFill>
                      <a:srgbClr val="778086"/>
                    </a:solidFill>
                    <a:latin typeface="Trebuchet MS"/>
                    <a:cs typeface="Trebuchet MS"/>
                  </a:rPr>
                  <a:t>Ambulance $48,300			1.51%</a:t>
                </a:r>
              </a:p>
            </p:txBody>
          </p:sp>
          <p:sp>
            <p:nvSpPr>
              <p:cNvPr id="8" name="Oval 7"/>
              <p:cNvSpPr/>
              <p:nvPr/>
            </p:nvSpPr>
            <p:spPr>
              <a:xfrm>
                <a:off x="5758382" y="2532818"/>
                <a:ext cx="124884" cy="124884"/>
              </a:xfrm>
              <a:prstGeom prst="ellipse">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 name="TextBox 8"/>
              <p:cNvSpPr txBox="1"/>
              <p:nvPr/>
            </p:nvSpPr>
            <p:spPr>
              <a:xfrm>
                <a:off x="5901821" y="2804197"/>
                <a:ext cx="4574256" cy="307777"/>
              </a:xfrm>
              <a:prstGeom prst="rect">
                <a:avLst/>
              </a:prstGeom>
              <a:noFill/>
            </p:spPr>
            <p:txBody>
              <a:bodyPr wrap="square" rtlCol="0" anchor="ctr">
                <a:spAutoFit/>
              </a:bodyPr>
              <a:lstStyle/>
              <a:p>
                <a:r>
                  <a:rPr lang="en-US" sz="1400" dirty="0">
                    <a:solidFill>
                      <a:srgbClr val="778086"/>
                    </a:solidFill>
                    <a:latin typeface="Trebuchet MS"/>
                    <a:cs typeface="Trebuchet MS"/>
                  </a:rPr>
                  <a:t>Emergency Room Benefits $765,748	23</a:t>
                </a:r>
              </a:p>
            </p:txBody>
          </p:sp>
          <p:sp>
            <p:nvSpPr>
              <p:cNvPr id="10" name="Oval 9"/>
              <p:cNvSpPr/>
              <p:nvPr/>
            </p:nvSpPr>
            <p:spPr>
              <a:xfrm>
                <a:off x="5758382" y="2921407"/>
                <a:ext cx="124884" cy="124884"/>
              </a:xfrm>
              <a:prstGeom prst="ellipse">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 name="TextBox 10"/>
              <p:cNvSpPr txBox="1"/>
              <p:nvPr/>
            </p:nvSpPr>
            <p:spPr>
              <a:xfrm>
                <a:off x="5901821" y="3192786"/>
                <a:ext cx="4574256" cy="307777"/>
              </a:xfrm>
              <a:prstGeom prst="rect">
                <a:avLst/>
              </a:prstGeom>
              <a:noFill/>
            </p:spPr>
            <p:txBody>
              <a:bodyPr wrap="square" rtlCol="0" anchor="ctr">
                <a:spAutoFit/>
              </a:bodyPr>
              <a:lstStyle/>
              <a:p>
                <a:r>
                  <a:rPr lang="en-US" sz="1400" dirty="0">
                    <a:solidFill>
                      <a:srgbClr val="778086"/>
                    </a:solidFill>
                    <a:latin typeface="Trebuchet MS"/>
                    <a:cs typeface="Trebuchet MS"/>
                  </a:rPr>
                  <a:t>Hospital Admission / Confidence $677,375	21.21%</a:t>
                </a:r>
              </a:p>
            </p:txBody>
          </p:sp>
          <p:sp>
            <p:nvSpPr>
              <p:cNvPr id="12" name="Oval 11"/>
              <p:cNvSpPr/>
              <p:nvPr/>
            </p:nvSpPr>
            <p:spPr>
              <a:xfrm>
                <a:off x="5758382" y="3309996"/>
                <a:ext cx="124884" cy="124884"/>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 name="TextBox 12"/>
              <p:cNvSpPr txBox="1"/>
              <p:nvPr/>
            </p:nvSpPr>
            <p:spPr>
              <a:xfrm>
                <a:off x="5901821" y="3581375"/>
                <a:ext cx="4574256" cy="307777"/>
              </a:xfrm>
              <a:prstGeom prst="rect">
                <a:avLst/>
              </a:prstGeom>
              <a:noFill/>
            </p:spPr>
            <p:txBody>
              <a:bodyPr wrap="square" rtlCol="0" anchor="ctr">
                <a:spAutoFit/>
              </a:bodyPr>
              <a:lstStyle/>
              <a:p>
                <a:r>
                  <a:rPr lang="en-US" sz="1400" dirty="0">
                    <a:solidFill>
                      <a:srgbClr val="778086"/>
                    </a:solidFill>
                    <a:latin typeface="Trebuchet MS"/>
                    <a:cs typeface="Trebuchet MS"/>
                  </a:rPr>
                  <a:t>Fractures $680%,730			21.31%</a:t>
                </a:r>
              </a:p>
            </p:txBody>
          </p:sp>
          <p:sp>
            <p:nvSpPr>
              <p:cNvPr id="14" name="Oval 13"/>
              <p:cNvSpPr/>
              <p:nvPr/>
            </p:nvSpPr>
            <p:spPr>
              <a:xfrm>
                <a:off x="5758382" y="3698585"/>
                <a:ext cx="124884" cy="124884"/>
              </a:xfrm>
              <a:prstGeom prst="ellipse">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5" name="TextBox 14"/>
              <p:cNvSpPr txBox="1"/>
              <p:nvPr/>
            </p:nvSpPr>
            <p:spPr>
              <a:xfrm>
                <a:off x="5901821" y="3969964"/>
                <a:ext cx="4574256" cy="307777"/>
              </a:xfrm>
              <a:prstGeom prst="rect">
                <a:avLst/>
              </a:prstGeom>
              <a:noFill/>
            </p:spPr>
            <p:txBody>
              <a:bodyPr wrap="square" rtlCol="0" anchor="ctr">
                <a:spAutoFit/>
              </a:bodyPr>
              <a:lstStyle/>
              <a:p>
                <a:r>
                  <a:rPr lang="en-US" sz="1400" dirty="0">
                    <a:solidFill>
                      <a:srgbClr val="778086"/>
                    </a:solidFill>
                    <a:latin typeface="Trebuchet MS"/>
                    <a:cs typeface="Trebuchet MS"/>
                  </a:rPr>
                  <a:t>All Other $745,168			23.61%</a:t>
                </a:r>
              </a:p>
            </p:txBody>
          </p:sp>
          <p:sp>
            <p:nvSpPr>
              <p:cNvPr id="16" name="Oval 15"/>
              <p:cNvSpPr/>
              <p:nvPr/>
            </p:nvSpPr>
            <p:spPr>
              <a:xfrm>
                <a:off x="5758382" y="4087174"/>
                <a:ext cx="124884" cy="124884"/>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7" name="TextBox 16"/>
              <p:cNvSpPr txBox="1"/>
              <p:nvPr/>
            </p:nvSpPr>
            <p:spPr>
              <a:xfrm>
                <a:off x="5901821" y="4358553"/>
                <a:ext cx="4574256" cy="307777"/>
              </a:xfrm>
              <a:prstGeom prst="rect">
                <a:avLst/>
              </a:prstGeom>
              <a:noFill/>
            </p:spPr>
            <p:txBody>
              <a:bodyPr wrap="square" rtlCol="0" anchor="ctr">
                <a:spAutoFit/>
              </a:bodyPr>
              <a:lstStyle/>
              <a:p>
                <a:r>
                  <a:rPr lang="en-US" sz="1400" dirty="0" err="1">
                    <a:solidFill>
                      <a:srgbClr val="778086"/>
                    </a:solidFill>
                    <a:latin typeface="Trebuchet MS"/>
                    <a:cs typeface="Trebuchet MS"/>
                  </a:rPr>
                  <a:t>Accidential</a:t>
                </a:r>
                <a:r>
                  <a:rPr lang="en-US" sz="1400" dirty="0">
                    <a:solidFill>
                      <a:srgbClr val="778086"/>
                    </a:solidFill>
                    <a:latin typeface="Trebuchet MS"/>
                    <a:cs typeface="Trebuchet MS"/>
                  </a:rPr>
                  <a:t> Death Benefit $267,444,43	8.37%</a:t>
                </a:r>
              </a:p>
            </p:txBody>
          </p:sp>
          <p:sp>
            <p:nvSpPr>
              <p:cNvPr id="18" name="Oval 17"/>
              <p:cNvSpPr/>
              <p:nvPr/>
            </p:nvSpPr>
            <p:spPr>
              <a:xfrm>
                <a:off x="5758382" y="4475763"/>
                <a:ext cx="124884" cy="124884"/>
              </a:xfrm>
              <a:prstGeom prst="ellipse">
                <a:avLst/>
              </a:prstGeom>
              <a:solidFill>
                <a:srgbClr val="7000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grpSp>
        <p:sp>
          <p:nvSpPr>
            <p:cNvPr id="21" name="TextBox 20"/>
            <p:cNvSpPr txBox="1"/>
            <p:nvPr/>
          </p:nvSpPr>
          <p:spPr>
            <a:xfrm>
              <a:off x="2146183" y="1673665"/>
              <a:ext cx="3381492" cy="369332"/>
            </a:xfrm>
            <a:prstGeom prst="rect">
              <a:avLst/>
            </a:prstGeom>
            <a:noFill/>
          </p:spPr>
          <p:txBody>
            <a:bodyPr wrap="none" rtlCol="0">
              <a:spAutoFit/>
            </a:bodyPr>
            <a:lstStyle/>
            <a:p>
              <a:pPr algn="ctr"/>
              <a:r>
                <a:rPr lang="en-US" spc="300" dirty="0">
                  <a:solidFill>
                    <a:srgbClr val="778086"/>
                  </a:solidFill>
                  <a:latin typeface="Trebuchet MS"/>
                  <a:cs typeface="Trebuchet MS"/>
                </a:rPr>
                <a:t>Claims Paid $3,193,765</a:t>
              </a:r>
            </a:p>
          </p:txBody>
        </p:sp>
      </p:grpSp>
      <p:sp>
        <p:nvSpPr>
          <p:cNvPr id="29" name="Rectangle 28"/>
          <p:cNvSpPr/>
          <p:nvPr/>
        </p:nvSpPr>
        <p:spPr>
          <a:xfrm>
            <a:off x="4200155" y="507926"/>
            <a:ext cx="3791691" cy="1200329"/>
          </a:xfrm>
          <a:prstGeom prst="rect">
            <a:avLst/>
          </a:prstGeom>
        </p:spPr>
        <p:txBody>
          <a:bodyPr wrap="square">
            <a:spAutoFit/>
          </a:bodyPr>
          <a:lstStyle/>
          <a:p>
            <a:pPr algn="ctr"/>
            <a:r>
              <a:rPr lang="en-US" sz="3600" spc="300" dirty="0">
                <a:solidFill>
                  <a:srgbClr val="1A66DE"/>
                </a:solidFill>
                <a:latin typeface="Trebuchet MS"/>
                <a:cs typeface="Trebuchet MS"/>
              </a:rPr>
              <a:t>Accident  Claims</a:t>
            </a:r>
          </a:p>
        </p:txBody>
      </p:sp>
    </p:spTree>
    <p:extLst>
      <p:ext uri="{BB962C8B-B14F-4D97-AF65-F5344CB8AC3E}">
        <p14:creationId xmlns:p14="http://schemas.microsoft.com/office/powerpoint/2010/main" val="998954398"/>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decel="500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decel="50000" fill="hold" nodeType="withEffect">
                                  <p:stCondLst>
                                    <p:cond delay="25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13443" y="507926"/>
            <a:ext cx="7165116" cy="646331"/>
          </a:xfrm>
          <a:prstGeom prst="rect">
            <a:avLst/>
          </a:prstGeom>
        </p:spPr>
        <p:txBody>
          <a:bodyPr wrap="square">
            <a:spAutoFit/>
          </a:bodyPr>
          <a:lstStyle/>
          <a:p>
            <a:pPr algn="ctr"/>
            <a:r>
              <a:rPr lang="en-US" sz="3600" spc="300" dirty="0">
                <a:solidFill>
                  <a:srgbClr val="1A66DE"/>
                </a:solidFill>
                <a:latin typeface="Trebuchet MS"/>
                <a:cs typeface="Trebuchet MS"/>
              </a:rPr>
              <a:t>Short Term Disability</a:t>
            </a:r>
          </a:p>
        </p:txBody>
      </p:sp>
      <p:grpSp>
        <p:nvGrpSpPr>
          <p:cNvPr id="25" name="Group 24"/>
          <p:cNvGrpSpPr/>
          <p:nvPr/>
        </p:nvGrpSpPr>
        <p:grpSpPr>
          <a:xfrm>
            <a:off x="-541867" y="1955599"/>
            <a:ext cx="9307558" cy="828142"/>
            <a:chOff x="-541867" y="1904799"/>
            <a:chExt cx="9307558" cy="828142"/>
          </a:xfrm>
        </p:grpSpPr>
        <p:sp>
          <p:nvSpPr>
            <p:cNvPr id="6" name="Rounded Rectangle 5"/>
            <p:cNvSpPr/>
            <p:nvPr/>
          </p:nvSpPr>
          <p:spPr>
            <a:xfrm>
              <a:off x="-541867" y="1904799"/>
              <a:ext cx="9307558" cy="828142"/>
            </a:xfrm>
            <a:prstGeom prst="roundRect">
              <a:avLst>
                <a:gd name="adj" fmla="val 50000"/>
              </a:avLst>
            </a:prstGeom>
            <a:solidFill>
              <a:srgbClr val="1A66DE"/>
            </a:solidFill>
            <a:ln>
              <a:noFill/>
            </a:ln>
            <a:effectLst>
              <a:outerShdw blurRad="190500" dist="88900" dir="5400000" algn="ctr"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593973" y="1997622"/>
              <a:ext cx="6344062" cy="584776"/>
            </a:xfrm>
            <a:prstGeom prst="rect">
              <a:avLst/>
            </a:prstGeom>
          </p:spPr>
          <p:txBody>
            <a:bodyPr wrap="square">
              <a:spAutoFit/>
            </a:bodyPr>
            <a:lstStyle/>
            <a:p>
              <a:pPr algn="r"/>
              <a:r>
                <a:rPr lang="en-US" sz="1600" dirty="0">
                  <a:solidFill>
                    <a:schemeClr val="bg1"/>
                  </a:solidFill>
                  <a:latin typeface="Calibri"/>
                  <a:cs typeface="Calibri"/>
                </a:rPr>
                <a:t>Our Short Term Disability Program is a customized program tailored to your specific workplace.</a:t>
              </a:r>
            </a:p>
          </p:txBody>
        </p:sp>
        <p:grpSp>
          <p:nvGrpSpPr>
            <p:cNvPr id="12" name="Group 11"/>
            <p:cNvGrpSpPr/>
            <p:nvPr/>
          </p:nvGrpSpPr>
          <p:grpSpPr>
            <a:xfrm>
              <a:off x="8002639" y="1974850"/>
              <a:ext cx="684640" cy="688040"/>
              <a:chOff x="7975600" y="1955122"/>
              <a:chExt cx="723900" cy="727496"/>
            </a:xfrm>
          </p:grpSpPr>
          <p:sp>
            <p:nvSpPr>
              <p:cNvPr id="10" name="Rounded Rectangle 9"/>
              <p:cNvSpPr/>
              <p:nvPr/>
            </p:nvSpPr>
            <p:spPr>
              <a:xfrm>
                <a:off x="7975600" y="1955122"/>
                <a:ext cx="723900" cy="727496"/>
              </a:xfrm>
              <a:prstGeom prst="roundRect">
                <a:avLst>
                  <a:gd name="adj" fmla="val 50000"/>
                </a:avLst>
              </a:prstGeom>
              <a:solidFill>
                <a:schemeClr val="bg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latin typeface="Trebuchet MS"/>
                  <a:cs typeface="Trebuchet MS"/>
                </a:endParaRPr>
              </a:p>
            </p:txBody>
          </p:sp>
          <p:sp>
            <p:nvSpPr>
              <p:cNvPr id="11" name="Rounded Rectangle 10"/>
              <p:cNvSpPr/>
              <p:nvPr/>
            </p:nvSpPr>
            <p:spPr>
              <a:xfrm>
                <a:off x="8099425" y="2079562"/>
                <a:ext cx="476250" cy="478616"/>
              </a:xfrm>
              <a:prstGeom prst="roundRect">
                <a:avLst>
                  <a:gd name="adj" fmla="val 50000"/>
                </a:avLst>
              </a:prstGeom>
              <a:solidFill>
                <a:schemeClr val="bg1"/>
              </a:solidFill>
              <a:ln>
                <a:noFill/>
              </a:ln>
              <a:effectLst>
                <a:outerShdw blurRad="63500" sx="102000" sy="1020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6" name="Rectangle 25"/>
            <p:cNvSpPr/>
            <p:nvPr/>
          </p:nvSpPr>
          <p:spPr>
            <a:xfrm>
              <a:off x="8069793" y="2149593"/>
              <a:ext cx="550332" cy="338554"/>
            </a:xfrm>
            <a:prstGeom prst="rect">
              <a:avLst/>
            </a:prstGeom>
          </p:spPr>
          <p:txBody>
            <a:bodyPr wrap="square">
              <a:spAutoFit/>
            </a:bodyPr>
            <a:lstStyle/>
            <a:p>
              <a:pPr algn="ctr"/>
              <a:r>
                <a:rPr lang="en-US" sz="1600" dirty="0">
                  <a:solidFill>
                    <a:srgbClr val="1A66DE"/>
                  </a:solidFill>
                  <a:latin typeface="Trebuchet MS"/>
                  <a:cs typeface="Trebuchet MS"/>
                </a:rPr>
                <a:t>01</a:t>
              </a:r>
            </a:p>
          </p:txBody>
        </p:sp>
      </p:grpSp>
      <p:grpSp>
        <p:nvGrpSpPr>
          <p:cNvPr id="18" name="Group 17"/>
          <p:cNvGrpSpPr/>
          <p:nvPr/>
        </p:nvGrpSpPr>
        <p:grpSpPr>
          <a:xfrm flipH="1">
            <a:off x="4419598" y="3141709"/>
            <a:ext cx="8297334" cy="828142"/>
            <a:chOff x="468358" y="3039332"/>
            <a:chExt cx="8297334" cy="828142"/>
          </a:xfrm>
        </p:grpSpPr>
        <p:sp>
          <p:nvSpPr>
            <p:cNvPr id="13" name="Rounded Rectangle 12"/>
            <p:cNvSpPr/>
            <p:nvPr/>
          </p:nvSpPr>
          <p:spPr>
            <a:xfrm>
              <a:off x="468358" y="3039332"/>
              <a:ext cx="8297334" cy="828142"/>
            </a:xfrm>
            <a:prstGeom prst="roundRect">
              <a:avLst>
                <a:gd name="adj" fmla="val 50000"/>
              </a:avLst>
            </a:prstGeom>
            <a:solidFill>
              <a:schemeClr val="accent2"/>
            </a:solidFill>
            <a:ln>
              <a:noFill/>
            </a:ln>
            <a:effectLst>
              <a:outerShdw blurRad="190500" dist="88900" dir="5400000" algn="ctr"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a:solidFill>
                  <a:srgbClr val="FFFFFF"/>
                </a:solidFill>
                <a:latin typeface="Calibri"/>
                <a:cs typeface="Calibri"/>
              </a:endParaRPr>
            </a:p>
          </p:txBody>
        </p:sp>
        <p:sp>
          <p:nvSpPr>
            <p:cNvPr id="14" name="Rectangle 13"/>
            <p:cNvSpPr/>
            <p:nvPr/>
          </p:nvSpPr>
          <p:spPr>
            <a:xfrm>
              <a:off x="1593973" y="3284126"/>
              <a:ext cx="6344062" cy="338554"/>
            </a:xfrm>
            <a:prstGeom prst="rect">
              <a:avLst/>
            </a:prstGeom>
          </p:spPr>
          <p:txBody>
            <a:bodyPr wrap="square">
              <a:spAutoFit/>
            </a:bodyPr>
            <a:lstStyle/>
            <a:p>
              <a:r>
                <a:rPr lang="en-US" sz="1600" dirty="0">
                  <a:solidFill>
                    <a:srgbClr val="FFFFFF"/>
                  </a:solidFill>
                  <a:latin typeface="Calibri"/>
                  <a:cs typeface="Calibri"/>
                </a:rPr>
                <a:t>You can chose from a number of elimination and benefit periods.</a:t>
              </a:r>
            </a:p>
          </p:txBody>
        </p:sp>
        <p:grpSp>
          <p:nvGrpSpPr>
            <p:cNvPr id="15" name="Group 14"/>
            <p:cNvGrpSpPr/>
            <p:nvPr/>
          </p:nvGrpSpPr>
          <p:grpSpPr>
            <a:xfrm>
              <a:off x="8002639" y="3109383"/>
              <a:ext cx="684640" cy="688040"/>
              <a:chOff x="7975600" y="1955122"/>
              <a:chExt cx="723900" cy="727496"/>
            </a:xfrm>
          </p:grpSpPr>
          <p:sp>
            <p:nvSpPr>
              <p:cNvPr id="16" name="Rounded Rectangle 15"/>
              <p:cNvSpPr/>
              <p:nvPr/>
            </p:nvSpPr>
            <p:spPr>
              <a:xfrm>
                <a:off x="7975600" y="1955122"/>
                <a:ext cx="723900" cy="727496"/>
              </a:xfrm>
              <a:prstGeom prst="roundRect">
                <a:avLst>
                  <a:gd name="adj" fmla="val 50000"/>
                </a:avLst>
              </a:prstGeom>
              <a:solidFill>
                <a:schemeClr val="bg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a:solidFill>
                    <a:schemeClr val="accent2"/>
                  </a:solidFill>
                </a:endParaRPr>
              </a:p>
            </p:txBody>
          </p:sp>
          <p:sp>
            <p:nvSpPr>
              <p:cNvPr id="17" name="Rounded Rectangle 16"/>
              <p:cNvSpPr/>
              <p:nvPr/>
            </p:nvSpPr>
            <p:spPr>
              <a:xfrm>
                <a:off x="8099425" y="2079562"/>
                <a:ext cx="476250" cy="478616"/>
              </a:xfrm>
              <a:prstGeom prst="roundRect">
                <a:avLst>
                  <a:gd name="adj" fmla="val 50000"/>
                </a:avLst>
              </a:prstGeom>
              <a:solidFill>
                <a:schemeClr val="bg1"/>
              </a:solidFill>
              <a:ln>
                <a:noFill/>
              </a:ln>
              <a:effectLst>
                <a:outerShdw blurRad="63500" sx="102000" sy="1020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grpSp>
        <p:sp>
          <p:nvSpPr>
            <p:cNvPr id="28" name="Rectangle 27"/>
            <p:cNvSpPr/>
            <p:nvPr/>
          </p:nvSpPr>
          <p:spPr>
            <a:xfrm>
              <a:off x="8098387" y="3284126"/>
              <a:ext cx="493144" cy="338554"/>
            </a:xfrm>
            <a:prstGeom prst="rect">
              <a:avLst/>
            </a:prstGeom>
          </p:spPr>
          <p:txBody>
            <a:bodyPr wrap="square">
              <a:spAutoFit/>
            </a:bodyPr>
            <a:lstStyle/>
            <a:p>
              <a:pPr algn="ctr"/>
              <a:r>
                <a:rPr lang="en-US" sz="1600" dirty="0">
                  <a:solidFill>
                    <a:schemeClr val="accent2"/>
                  </a:solidFill>
                  <a:latin typeface="Trebuchet MS"/>
                  <a:cs typeface="Trebuchet MS"/>
                </a:rPr>
                <a:t>02</a:t>
              </a:r>
            </a:p>
          </p:txBody>
        </p:sp>
      </p:grpSp>
      <p:grpSp>
        <p:nvGrpSpPr>
          <p:cNvPr id="24" name="Group 23"/>
          <p:cNvGrpSpPr/>
          <p:nvPr/>
        </p:nvGrpSpPr>
        <p:grpSpPr>
          <a:xfrm>
            <a:off x="-660401" y="4327818"/>
            <a:ext cx="8020625" cy="828142"/>
            <a:chOff x="745065" y="4123066"/>
            <a:chExt cx="8020625" cy="828142"/>
          </a:xfrm>
        </p:grpSpPr>
        <p:sp>
          <p:nvSpPr>
            <p:cNvPr id="19" name="Rounded Rectangle 18"/>
            <p:cNvSpPr/>
            <p:nvPr/>
          </p:nvSpPr>
          <p:spPr>
            <a:xfrm>
              <a:off x="745065" y="4123066"/>
              <a:ext cx="8020625" cy="828142"/>
            </a:xfrm>
            <a:prstGeom prst="roundRect">
              <a:avLst>
                <a:gd name="adj" fmla="val 50000"/>
              </a:avLst>
            </a:prstGeom>
            <a:solidFill>
              <a:schemeClr val="accent4"/>
            </a:solidFill>
            <a:ln>
              <a:noFill/>
            </a:ln>
            <a:effectLst>
              <a:outerShdw blurRad="190500" dist="88900" dir="5400000" algn="ctr"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cs typeface="Calibri"/>
              </a:endParaRPr>
            </a:p>
          </p:txBody>
        </p:sp>
        <p:sp>
          <p:nvSpPr>
            <p:cNvPr id="20" name="Rectangle 19"/>
            <p:cNvSpPr/>
            <p:nvPr/>
          </p:nvSpPr>
          <p:spPr>
            <a:xfrm>
              <a:off x="1593973" y="4367860"/>
              <a:ext cx="6344062" cy="338554"/>
            </a:xfrm>
            <a:prstGeom prst="rect">
              <a:avLst/>
            </a:prstGeom>
          </p:spPr>
          <p:txBody>
            <a:bodyPr wrap="square">
              <a:spAutoFit/>
            </a:bodyPr>
            <a:lstStyle/>
            <a:p>
              <a:pPr algn="r"/>
              <a:r>
                <a:rPr lang="en-US" sz="1600" dirty="0">
                  <a:solidFill>
                    <a:srgbClr val="FFFFFF"/>
                  </a:solidFill>
                  <a:latin typeface="Calibri"/>
                  <a:cs typeface="Calibri"/>
                </a:rPr>
                <a:t>All first time enrollees are Guarantee Issue</a:t>
              </a:r>
            </a:p>
          </p:txBody>
        </p:sp>
        <p:grpSp>
          <p:nvGrpSpPr>
            <p:cNvPr id="21" name="Group 20"/>
            <p:cNvGrpSpPr/>
            <p:nvPr/>
          </p:nvGrpSpPr>
          <p:grpSpPr>
            <a:xfrm>
              <a:off x="8002639" y="4193117"/>
              <a:ext cx="684640" cy="688040"/>
              <a:chOff x="7975600" y="1955122"/>
              <a:chExt cx="723900" cy="727496"/>
            </a:xfrm>
          </p:grpSpPr>
          <p:sp>
            <p:nvSpPr>
              <p:cNvPr id="22" name="Rounded Rectangle 21"/>
              <p:cNvSpPr/>
              <p:nvPr/>
            </p:nvSpPr>
            <p:spPr>
              <a:xfrm>
                <a:off x="7975600" y="1955122"/>
                <a:ext cx="723900" cy="727496"/>
              </a:xfrm>
              <a:prstGeom prst="roundRect">
                <a:avLst>
                  <a:gd name="adj" fmla="val 50000"/>
                </a:avLst>
              </a:prstGeom>
              <a:solidFill>
                <a:schemeClr val="bg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4"/>
                  </a:solidFill>
                  <a:latin typeface="Trebuchet MS"/>
                  <a:cs typeface="Trebuchet MS"/>
                </a:endParaRPr>
              </a:p>
            </p:txBody>
          </p:sp>
          <p:sp>
            <p:nvSpPr>
              <p:cNvPr id="23" name="Rounded Rectangle 22"/>
              <p:cNvSpPr/>
              <p:nvPr/>
            </p:nvSpPr>
            <p:spPr>
              <a:xfrm>
                <a:off x="8099425" y="2079562"/>
                <a:ext cx="476250" cy="478616"/>
              </a:xfrm>
              <a:prstGeom prst="roundRect">
                <a:avLst>
                  <a:gd name="adj" fmla="val 50000"/>
                </a:avLst>
              </a:prstGeom>
              <a:solidFill>
                <a:schemeClr val="bg1"/>
              </a:solidFill>
              <a:ln>
                <a:noFill/>
              </a:ln>
              <a:effectLst>
                <a:outerShdw blurRad="63500" sx="102000" sy="102000" algn="ctr"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9" name="Rectangle 28"/>
            <p:cNvSpPr/>
            <p:nvPr/>
          </p:nvSpPr>
          <p:spPr>
            <a:xfrm>
              <a:off x="8077467" y="4367860"/>
              <a:ext cx="534984" cy="338554"/>
            </a:xfrm>
            <a:prstGeom prst="rect">
              <a:avLst/>
            </a:prstGeom>
          </p:spPr>
          <p:txBody>
            <a:bodyPr wrap="square">
              <a:spAutoFit/>
            </a:bodyPr>
            <a:lstStyle/>
            <a:p>
              <a:pPr algn="ctr"/>
              <a:r>
                <a:rPr lang="en-US" sz="1600" dirty="0">
                  <a:solidFill>
                    <a:schemeClr val="accent4"/>
                  </a:solidFill>
                  <a:latin typeface="Trebuchet MS"/>
                  <a:cs typeface="Trebuchet MS"/>
                </a:rPr>
                <a:t>03</a:t>
              </a:r>
            </a:p>
          </p:txBody>
        </p:sp>
      </p:grpSp>
    </p:spTree>
    <p:extLst>
      <p:ext uri="{BB962C8B-B14F-4D97-AF65-F5344CB8AC3E}">
        <p14:creationId xmlns:p14="http://schemas.microsoft.com/office/powerpoint/2010/main" val="334697553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decel="50000"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par>
                                <p:cTn id="14" presetID="2" presetClass="entr" presetSubtype="4" decel="50000" fill="hold" nodeType="withEffect">
                                  <p:stCondLst>
                                    <p:cond delay="25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1+#ppt_h/2"/>
                                          </p:val>
                                        </p:tav>
                                        <p:tav tm="100000">
                                          <p:val>
                                            <p:strVal val="#ppt_y"/>
                                          </p:val>
                                        </p:tav>
                                      </p:tavLst>
                                    </p:anim>
                                  </p:childTnLst>
                                </p:cTn>
                              </p:par>
                              <p:par>
                                <p:cTn id="18" presetID="2" presetClass="entr" presetSubtype="4" decel="50000" fill="hold" nodeType="withEffect">
                                  <p:stCondLst>
                                    <p:cond delay="35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ppt_x"/>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ight Arrow 8"/>
          <p:cNvSpPr/>
          <p:nvPr/>
        </p:nvSpPr>
        <p:spPr>
          <a:xfrm>
            <a:off x="7858826" y="3415361"/>
            <a:ext cx="802242" cy="466015"/>
          </a:xfrm>
          <a:prstGeom prst="rightArrow">
            <a:avLst/>
          </a:prstGeom>
          <a:gradFill flip="none" rotWithShape="1">
            <a:gsLst>
              <a:gs pos="0">
                <a:schemeClr val="bg1">
                  <a:alpha val="0"/>
                </a:schemeClr>
              </a:gs>
              <a:gs pos="100000">
                <a:srgbClr val="77808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sp>
        <p:nvSpPr>
          <p:cNvPr id="10" name="Right Arrow 9"/>
          <p:cNvSpPr/>
          <p:nvPr/>
        </p:nvSpPr>
        <p:spPr>
          <a:xfrm>
            <a:off x="7169170" y="4982635"/>
            <a:ext cx="802242" cy="466015"/>
          </a:xfrm>
          <a:prstGeom prst="rightArrow">
            <a:avLst/>
          </a:prstGeom>
          <a:gradFill flip="none" rotWithShape="1">
            <a:gsLst>
              <a:gs pos="0">
                <a:schemeClr val="bg1">
                  <a:alpha val="0"/>
                </a:schemeClr>
              </a:gs>
              <a:gs pos="100000">
                <a:srgbClr val="77808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sp>
        <p:nvSpPr>
          <p:cNvPr id="11" name="Right Arrow 10"/>
          <p:cNvSpPr/>
          <p:nvPr/>
        </p:nvSpPr>
        <p:spPr>
          <a:xfrm flipH="1">
            <a:off x="3570968" y="3527335"/>
            <a:ext cx="802242" cy="466015"/>
          </a:xfrm>
          <a:prstGeom prst="rightArrow">
            <a:avLst/>
          </a:prstGeom>
          <a:gradFill flip="none" rotWithShape="1">
            <a:gsLst>
              <a:gs pos="0">
                <a:schemeClr val="bg1">
                  <a:alpha val="0"/>
                </a:schemeClr>
              </a:gs>
              <a:gs pos="100000">
                <a:srgbClr val="77808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sp>
        <p:nvSpPr>
          <p:cNvPr id="12" name="Right Arrow 11"/>
          <p:cNvSpPr/>
          <p:nvPr/>
        </p:nvSpPr>
        <p:spPr>
          <a:xfrm flipH="1">
            <a:off x="3769292" y="4990088"/>
            <a:ext cx="802242" cy="466015"/>
          </a:xfrm>
          <a:prstGeom prst="rightArrow">
            <a:avLst/>
          </a:prstGeom>
          <a:gradFill flip="none" rotWithShape="1">
            <a:gsLst>
              <a:gs pos="0">
                <a:schemeClr val="bg1">
                  <a:alpha val="0"/>
                </a:schemeClr>
              </a:gs>
              <a:gs pos="100000">
                <a:srgbClr val="77808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sp>
        <p:nvSpPr>
          <p:cNvPr id="8" name="Right Arrow 7"/>
          <p:cNvSpPr/>
          <p:nvPr/>
        </p:nvSpPr>
        <p:spPr>
          <a:xfrm>
            <a:off x="6740997" y="1913466"/>
            <a:ext cx="802242" cy="466015"/>
          </a:xfrm>
          <a:prstGeom prst="rightArrow">
            <a:avLst/>
          </a:prstGeom>
          <a:gradFill flip="none" rotWithShape="1">
            <a:gsLst>
              <a:gs pos="0">
                <a:schemeClr val="bg1">
                  <a:alpha val="0"/>
                </a:schemeClr>
              </a:gs>
              <a:gs pos="100000">
                <a:srgbClr val="77808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grpSp>
        <p:nvGrpSpPr>
          <p:cNvPr id="6" name="Group 5"/>
          <p:cNvGrpSpPr/>
          <p:nvPr/>
        </p:nvGrpSpPr>
        <p:grpSpPr>
          <a:xfrm>
            <a:off x="4239371" y="2015618"/>
            <a:ext cx="3661610" cy="3817146"/>
            <a:chOff x="4239371" y="2015618"/>
            <a:chExt cx="3661610" cy="3817146"/>
          </a:xfrm>
        </p:grpSpPr>
        <p:sp>
          <p:nvSpPr>
            <p:cNvPr id="4" name="Freeform 6"/>
            <p:cNvSpPr>
              <a:spLocks/>
            </p:cNvSpPr>
            <p:nvPr/>
          </p:nvSpPr>
          <p:spPr bwMode="auto">
            <a:xfrm>
              <a:off x="4684171" y="2015618"/>
              <a:ext cx="2402795" cy="1882408"/>
            </a:xfrm>
            <a:custGeom>
              <a:avLst/>
              <a:gdLst>
                <a:gd name="T0" fmla="*/ 3 w 227"/>
                <a:gd name="T1" fmla="*/ 68 h 178"/>
                <a:gd name="T2" fmla="*/ 112 w 227"/>
                <a:gd name="T3" fmla="*/ 178 h 178"/>
                <a:gd name="T4" fmla="*/ 227 w 227"/>
                <a:gd name="T5" fmla="*/ 63 h 178"/>
                <a:gd name="T6" fmla="*/ 3 w 227"/>
                <a:gd name="T7" fmla="*/ 58 h 178"/>
                <a:gd name="T8" fmla="*/ 3 w 227"/>
                <a:gd name="T9" fmla="*/ 68 h 178"/>
              </a:gdLst>
              <a:ahLst/>
              <a:cxnLst>
                <a:cxn ang="0">
                  <a:pos x="T0" y="T1"/>
                </a:cxn>
                <a:cxn ang="0">
                  <a:pos x="T2" y="T3"/>
                </a:cxn>
                <a:cxn ang="0">
                  <a:pos x="T4" y="T5"/>
                </a:cxn>
                <a:cxn ang="0">
                  <a:pos x="T6" y="T7"/>
                </a:cxn>
                <a:cxn ang="0">
                  <a:pos x="T8" y="T9"/>
                </a:cxn>
              </a:cxnLst>
              <a:rect l="0" t="0" r="r" b="b"/>
              <a:pathLst>
                <a:path w="227" h="178">
                  <a:moveTo>
                    <a:pt x="3" y="68"/>
                  </a:moveTo>
                  <a:cubicBezTo>
                    <a:pt x="112" y="178"/>
                    <a:pt x="112" y="178"/>
                    <a:pt x="112" y="178"/>
                  </a:cubicBezTo>
                  <a:cubicBezTo>
                    <a:pt x="227" y="63"/>
                    <a:pt x="227" y="63"/>
                    <a:pt x="227" y="63"/>
                  </a:cubicBezTo>
                  <a:cubicBezTo>
                    <a:pt x="166" y="1"/>
                    <a:pt x="67" y="0"/>
                    <a:pt x="3" y="58"/>
                  </a:cubicBezTo>
                  <a:cubicBezTo>
                    <a:pt x="0" y="60"/>
                    <a:pt x="0" y="65"/>
                    <a:pt x="3"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sp>
          <p:nvSpPr>
            <p:cNvPr id="14" name="Freeform 8"/>
            <p:cNvSpPr>
              <a:spLocks/>
            </p:cNvSpPr>
            <p:nvPr/>
          </p:nvSpPr>
          <p:spPr bwMode="auto">
            <a:xfrm>
              <a:off x="6229345" y="2586882"/>
              <a:ext cx="1671636" cy="2199292"/>
            </a:xfrm>
            <a:custGeom>
              <a:avLst/>
              <a:gdLst>
                <a:gd name="T0" fmla="*/ 87 w 158"/>
                <a:gd name="T1" fmla="*/ 3 h 208"/>
                <a:gd name="T2" fmla="*/ 0 w 158"/>
                <a:gd name="T3" fmla="*/ 90 h 208"/>
                <a:gd name="T4" fmla="*/ 114 w 158"/>
                <a:gd name="T5" fmla="*/ 205 h 208"/>
                <a:gd name="T6" fmla="*/ 126 w 158"/>
                <a:gd name="T7" fmla="*/ 203 h 208"/>
                <a:gd name="T8" fmla="*/ 98 w 158"/>
                <a:gd name="T9" fmla="*/ 3 h 208"/>
                <a:gd name="T10" fmla="*/ 87 w 158"/>
                <a:gd name="T11" fmla="*/ 3 h 208"/>
              </a:gdLst>
              <a:ahLst/>
              <a:cxnLst>
                <a:cxn ang="0">
                  <a:pos x="T0" y="T1"/>
                </a:cxn>
                <a:cxn ang="0">
                  <a:pos x="T2" y="T3"/>
                </a:cxn>
                <a:cxn ang="0">
                  <a:pos x="T4" y="T5"/>
                </a:cxn>
                <a:cxn ang="0">
                  <a:pos x="T6" y="T7"/>
                </a:cxn>
                <a:cxn ang="0">
                  <a:pos x="T8" y="T9"/>
                </a:cxn>
                <a:cxn ang="0">
                  <a:pos x="T10" y="T11"/>
                </a:cxn>
              </a:cxnLst>
              <a:rect l="0" t="0" r="r" b="b"/>
              <a:pathLst>
                <a:path w="158" h="208">
                  <a:moveTo>
                    <a:pt x="87" y="3"/>
                  </a:moveTo>
                  <a:cubicBezTo>
                    <a:pt x="0" y="90"/>
                    <a:pt x="0" y="90"/>
                    <a:pt x="0" y="90"/>
                  </a:cubicBezTo>
                  <a:cubicBezTo>
                    <a:pt x="114" y="205"/>
                    <a:pt x="114" y="205"/>
                    <a:pt x="114" y="205"/>
                  </a:cubicBezTo>
                  <a:cubicBezTo>
                    <a:pt x="118" y="208"/>
                    <a:pt x="124" y="207"/>
                    <a:pt x="126" y="203"/>
                  </a:cubicBezTo>
                  <a:cubicBezTo>
                    <a:pt x="158" y="138"/>
                    <a:pt x="148" y="59"/>
                    <a:pt x="98" y="3"/>
                  </a:cubicBezTo>
                  <a:cubicBezTo>
                    <a:pt x="95" y="0"/>
                    <a:pt x="90" y="0"/>
                    <a:pt x="87" y="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sp>
          <p:nvSpPr>
            <p:cNvPr id="19" name="Freeform 9"/>
            <p:cNvSpPr>
              <a:spLocks/>
            </p:cNvSpPr>
            <p:nvPr/>
          </p:nvSpPr>
          <p:spPr bwMode="auto">
            <a:xfrm>
              <a:off x="5519989" y="3537534"/>
              <a:ext cx="1799553" cy="1798100"/>
            </a:xfrm>
            <a:custGeom>
              <a:avLst/>
              <a:gdLst>
                <a:gd name="T0" fmla="*/ 0 w 170"/>
                <a:gd name="T1" fmla="*/ 67 h 170"/>
                <a:gd name="T2" fmla="*/ 103 w 170"/>
                <a:gd name="T3" fmla="*/ 170 h 170"/>
                <a:gd name="T4" fmla="*/ 142 w 170"/>
                <a:gd name="T5" fmla="*/ 142 h 170"/>
                <a:gd name="T6" fmla="*/ 170 w 170"/>
                <a:gd name="T7" fmla="*/ 103 h 170"/>
                <a:gd name="T8" fmla="*/ 67 w 170"/>
                <a:gd name="T9" fmla="*/ 0 h 170"/>
                <a:gd name="T10" fmla="*/ 0 w 170"/>
                <a:gd name="T11" fmla="*/ 67 h 170"/>
              </a:gdLst>
              <a:ahLst/>
              <a:cxnLst>
                <a:cxn ang="0">
                  <a:pos x="T0" y="T1"/>
                </a:cxn>
                <a:cxn ang="0">
                  <a:pos x="T2" y="T3"/>
                </a:cxn>
                <a:cxn ang="0">
                  <a:pos x="T4" y="T5"/>
                </a:cxn>
                <a:cxn ang="0">
                  <a:pos x="T6" y="T7"/>
                </a:cxn>
                <a:cxn ang="0">
                  <a:pos x="T8" y="T9"/>
                </a:cxn>
                <a:cxn ang="0">
                  <a:pos x="T10" y="T11"/>
                </a:cxn>
              </a:cxnLst>
              <a:rect l="0" t="0" r="r" b="b"/>
              <a:pathLst>
                <a:path w="170" h="170">
                  <a:moveTo>
                    <a:pt x="0" y="67"/>
                  </a:moveTo>
                  <a:cubicBezTo>
                    <a:pt x="103" y="170"/>
                    <a:pt x="103" y="170"/>
                    <a:pt x="103" y="170"/>
                  </a:cubicBezTo>
                  <a:cubicBezTo>
                    <a:pt x="117" y="163"/>
                    <a:pt x="130" y="153"/>
                    <a:pt x="142" y="142"/>
                  </a:cubicBezTo>
                  <a:cubicBezTo>
                    <a:pt x="153" y="130"/>
                    <a:pt x="163" y="117"/>
                    <a:pt x="170" y="103"/>
                  </a:cubicBezTo>
                  <a:cubicBezTo>
                    <a:pt x="67" y="0"/>
                    <a:pt x="67" y="0"/>
                    <a:pt x="67" y="0"/>
                  </a:cubicBezTo>
                  <a:lnTo>
                    <a:pt x="0" y="6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sp>
          <p:nvSpPr>
            <p:cNvPr id="24" name="Freeform 7"/>
            <p:cNvSpPr>
              <a:spLocks/>
            </p:cNvSpPr>
            <p:nvPr/>
          </p:nvSpPr>
          <p:spPr bwMode="auto">
            <a:xfrm>
              <a:off x="4620213" y="4246889"/>
              <a:ext cx="2096087" cy="1585875"/>
            </a:xfrm>
            <a:custGeom>
              <a:avLst/>
              <a:gdLst>
                <a:gd name="T0" fmla="*/ 3 w 198"/>
                <a:gd name="T1" fmla="*/ 93 h 150"/>
                <a:gd name="T2" fmla="*/ 192 w 198"/>
                <a:gd name="T3" fmla="*/ 121 h 150"/>
                <a:gd name="T4" fmla="*/ 194 w 198"/>
                <a:gd name="T5" fmla="*/ 109 h 150"/>
                <a:gd name="T6" fmla="*/ 85 w 198"/>
                <a:gd name="T7" fmla="*/ 0 h 150"/>
                <a:gd name="T8" fmla="*/ 3 w 198"/>
                <a:gd name="T9" fmla="*/ 82 h 150"/>
                <a:gd name="T10" fmla="*/ 3 w 198"/>
                <a:gd name="T11" fmla="*/ 93 h 150"/>
              </a:gdLst>
              <a:ahLst/>
              <a:cxnLst>
                <a:cxn ang="0">
                  <a:pos x="T0" y="T1"/>
                </a:cxn>
                <a:cxn ang="0">
                  <a:pos x="T2" y="T3"/>
                </a:cxn>
                <a:cxn ang="0">
                  <a:pos x="T4" y="T5"/>
                </a:cxn>
                <a:cxn ang="0">
                  <a:pos x="T6" y="T7"/>
                </a:cxn>
                <a:cxn ang="0">
                  <a:pos x="T8" y="T9"/>
                </a:cxn>
                <a:cxn ang="0">
                  <a:pos x="T10" y="T11"/>
                </a:cxn>
              </a:cxnLst>
              <a:rect l="0" t="0" r="r" b="b"/>
              <a:pathLst>
                <a:path w="198" h="150">
                  <a:moveTo>
                    <a:pt x="3" y="93"/>
                  </a:moveTo>
                  <a:cubicBezTo>
                    <a:pt x="56" y="141"/>
                    <a:pt x="131" y="150"/>
                    <a:pt x="192" y="121"/>
                  </a:cubicBezTo>
                  <a:cubicBezTo>
                    <a:pt x="196" y="119"/>
                    <a:pt x="198" y="113"/>
                    <a:pt x="194" y="109"/>
                  </a:cubicBezTo>
                  <a:cubicBezTo>
                    <a:pt x="85" y="0"/>
                    <a:pt x="85" y="0"/>
                    <a:pt x="85" y="0"/>
                  </a:cubicBezTo>
                  <a:cubicBezTo>
                    <a:pt x="3" y="82"/>
                    <a:pt x="3" y="82"/>
                    <a:pt x="3" y="82"/>
                  </a:cubicBezTo>
                  <a:cubicBezTo>
                    <a:pt x="0" y="85"/>
                    <a:pt x="0" y="90"/>
                    <a:pt x="3" y="93"/>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sp>
          <p:nvSpPr>
            <p:cNvPr id="29" name="Freeform 5"/>
            <p:cNvSpPr>
              <a:spLocks/>
            </p:cNvSpPr>
            <p:nvPr/>
          </p:nvSpPr>
          <p:spPr bwMode="auto">
            <a:xfrm>
              <a:off x="4239371" y="2839808"/>
              <a:ext cx="1629482" cy="2104809"/>
            </a:xfrm>
            <a:custGeom>
              <a:avLst/>
              <a:gdLst>
                <a:gd name="T0" fmla="*/ 55 w 154"/>
                <a:gd name="T1" fmla="*/ 199 h 199"/>
                <a:gd name="T2" fmla="*/ 154 w 154"/>
                <a:gd name="T3" fmla="*/ 100 h 199"/>
                <a:gd name="T4" fmla="*/ 55 w 154"/>
                <a:gd name="T5" fmla="*/ 0 h 199"/>
                <a:gd name="T6" fmla="*/ 55 w 154"/>
                <a:gd name="T7" fmla="*/ 199 h 199"/>
              </a:gdLst>
              <a:ahLst/>
              <a:cxnLst>
                <a:cxn ang="0">
                  <a:pos x="T0" y="T1"/>
                </a:cxn>
                <a:cxn ang="0">
                  <a:pos x="T2" y="T3"/>
                </a:cxn>
                <a:cxn ang="0">
                  <a:pos x="T4" y="T5"/>
                </a:cxn>
                <a:cxn ang="0">
                  <a:pos x="T6" y="T7"/>
                </a:cxn>
              </a:cxnLst>
              <a:rect l="0" t="0" r="r" b="b"/>
              <a:pathLst>
                <a:path w="154" h="199">
                  <a:moveTo>
                    <a:pt x="55" y="199"/>
                  </a:moveTo>
                  <a:cubicBezTo>
                    <a:pt x="154" y="100"/>
                    <a:pt x="154" y="100"/>
                    <a:pt x="154" y="100"/>
                  </a:cubicBezTo>
                  <a:cubicBezTo>
                    <a:pt x="55" y="0"/>
                    <a:pt x="55" y="0"/>
                    <a:pt x="55" y="0"/>
                  </a:cubicBezTo>
                  <a:cubicBezTo>
                    <a:pt x="0" y="55"/>
                    <a:pt x="0" y="144"/>
                    <a:pt x="55" y="199"/>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grpSp>
      <p:sp>
        <p:nvSpPr>
          <p:cNvPr id="34" name="Rectangle 33"/>
          <p:cNvSpPr/>
          <p:nvPr/>
        </p:nvSpPr>
        <p:spPr>
          <a:xfrm>
            <a:off x="2513443" y="507926"/>
            <a:ext cx="7165116" cy="646331"/>
          </a:xfrm>
          <a:prstGeom prst="rect">
            <a:avLst/>
          </a:prstGeom>
        </p:spPr>
        <p:txBody>
          <a:bodyPr wrap="square">
            <a:spAutoFit/>
          </a:bodyPr>
          <a:lstStyle/>
          <a:p>
            <a:pPr algn="ctr"/>
            <a:r>
              <a:rPr lang="en-US" sz="3600" spc="300" dirty="0">
                <a:solidFill>
                  <a:srgbClr val="1A66DE"/>
                </a:solidFill>
                <a:latin typeface="Trebuchet MS"/>
                <a:cs typeface="Trebuchet MS"/>
              </a:rPr>
              <a:t>Long Term Disability</a:t>
            </a:r>
          </a:p>
        </p:txBody>
      </p:sp>
      <p:sp>
        <p:nvSpPr>
          <p:cNvPr id="35" name="Rectangle 34"/>
          <p:cNvSpPr/>
          <p:nvPr/>
        </p:nvSpPr>
        <p:spPr>
          <a:xfrm>
            <a:off x="7653872" y="1778970"/>
            <a:ext cx="3708400" cy="738664"/>
          </a:xfrm>
          <a:prstGeom prst="rect">
            <a:avLst/>
          </a:prstGeom>
        </p:spPr>
        <p:txBody>
          <a:bodyPr wrap="square">
            <a:spAutoFit/>
          </a:bodyPr>
          <a:lstStyle/>
          <a:p>
            <a:r>
              <a:rPr lang="en-US" sz="1400" b="1" dirty="0">
                <a:solidFill>
                  <a:srgbClr val="778086"/>
                </a:solidFill>
                <a:latin typeface="Calibri"/>
                <a:cs typeface="Calibri"/>
              </a:rPr>
              <a:t>During your first year of eligibility, 60% of salary to $3,000 per month is guaranteed issue to all employees who are actively at work.</a:t>
            </a:r>
            <a:endParaRPr lang="en-US" sz="1400" dirty="0">
              <a:solidFill>
                <a:srgbClr val="778086"/>
              </a:solidFill>
              <a:latin typeface="Calibri"/>
              <a:cs typeface="Calibri"/>
            </a:endParaRPr>
          </a:p>
        </p:txBody>
      </p:sp>
      <p:sp>
        <p:nvSpPr>
          <p:cNvPr id="36" name="Rectangle 35"/>
          <p:cNvSpPr/>
          <p:nvPr/>
        </p:nvSpPr>
        <p:spPr>
          <a:xfrm>
            <a:off x="8686804" y="3370704"/>
            <a:ext cx="2810929" cy="523220"/>
          </a:xfrm>
          <a:prstGeom prst="rect">
            <a:avLst/>
          </a:prstGeom>
        </p:spPr>
        <p:txBody>
          <a:bodyPr wrap="square">
            <a:spAutoFit/>
          </a:bodyPr>
          <a:lstStyle/>
          <a:p>
            <a:r>
              <a:rPr lang="en-US" sz="1400" dirty="0">
                <a:solidFill>
                  <a:srgbClr val="778086"/>
                </a:solidFill>
                <a:latin typeface="Calibri"/>
                <a:cs typeface="Calibri"/>
              </a:rPr>
              <a:t>Employees chose a benefit amount of up to 60% of their salary.</a:t>
            </a:r>
          </a:p>
        </p:txBody>
      </p:sp>
      <p:sp>
        <p:nvSpPr>
          <p:cNvPr id="37" name="Rectangle 36"/>
          <p:cNvSpPr/>
          <p:nvPr/>
        </p:nvSpPr>
        <p:spPr>
          <a:xfrm>
            <a:off x="7992538" y="4945504"/>
            <a:ext cx="2438395" cy="523220"/>
          </a:xfrm>
          <a:prstGeom prst="rect">
            <a:avLst/>
          </a:prstGeom>
        </p:spPr>
        <p:txBody>
          <a:bodyPr wrap="square">
            <a:spAutoFit/>
          </a:bodyPr>
          <a:lstStyle/>
          <a:p>
            <a:r>
              <a:rPr lang="en-US" sz="1400" dirty="0" err="1">
                <a:solidFill>
                  <a:srgbClr val="778086"/>
                </a:solidFill>
                <a:latin typeface="Calibri"/>
                <a:cs typeface="Calibri"/>
              </a:rPr>
              <a:t>onthly</a:t>
            </a:r>
            <a:r>
              <a:rPr lang="en-US" sz="1400" dirty="0">
                <a:solidFill>
                  <a:srgbClr val="778086"/>
                </a:solidFill>
                <a:latin typeface="Calibri"/>
                <a:cs typeface="Calibri"/>
              </a:rPr>
              <a:t> benefit amounts from $300 to $6,000.</a:t>
            </a:r>
          </a:p>
        </p:txBody>
      </p:sp>
      <p:sp>
        <p:nvSpPr>
          <p:cNvPr id="38" name="Rectangle 37"/>
          <p:cNvSpPr/>
          <p:nvPr/>
        </p:nvSpPr>
        <p:spPr>
          <a:xfrm>
            <a:off x="575734" y="3404570"/>
            <a:ext cx="2946400" cy="738664"/>
          </a:xfrm>
          <a:prstGeom prst="rect">
            <a:avLst/>
          </a:prstGeom>
        </p:spPr>
        <p:txBody>
          <a:bodyPr wrap="square">
            <a:spAutoFit/>
          </a:bodyPr>
          <a:lstStyle/>
          <a:p>
            <a:pPr algn="r"/>
            <a:r>
              <a:rPr lang="en-US" sz="1400" dirty="0">
                <a:solidFill>
                  <a:srgbClr val="778086"/>
                </a:solidFill>
                <a:latin typeface="Calibri"/>
                <a:cs typeface="Calibri"/>
              </a:rPr>
              <a:t>Tax-free benefits begin after 6 months of disability, and are payable for up to 5 years.</a:t>
            </a:r>
          </a:p>
        </p:txBody>
      </p:sp>
      <p:sp>
        <p:nvSpPr>
          <p:cNvPr id="39" name="Rectangle 38"/>
          <p:cNvSpPr/>
          <p:nvPr/>
        </p:nvSpPr>
        <p:spPr>
          <a:xfrm>
            <a:off x="1337738" y="4945504"/>
            <a:ext cx="2438395" cy="523220"/>
          </a:xfrm>
          <a:prstGeom prst="rect">
            <a:avLst/>
          </a:prstGeom>
        </p:spPr>
        <p:txBody>
          <a:bodyPr wrap="square">
            <a:spAutoFit/>
          </a:bodyPr>
          <a:lstStyle/>
          <a:p>
            <a:pPr algn="r"/>
            <a:r>
              <a:rPr lang="en-US" sz="1400" dirty="0">
                <a:solidFill>
                  <a:srgbClr val="778086"/>
                </a:solidFill>
                <a:latin typeface="Calibri"/>
                <a:cs typeface="Calibri"/>
              </a:rPr>
              <a:t>Waiver of premium following 90 days of disability.</a:t>
            </a:r>
          </a:p>
        </p:txBody>
      </p:sp>
    </p:spTree>
    <p:extLst>
      <p:ext uri="{BB962C8B-B14F-4D97-AF65-F5344CB8AC3E}">
        <p14:creationId xmlns:p14="http://schemas.microsoft.com/office/powerpoint/2010/main" val="55810061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p:tgtEl>
                                          <p:spTgt spid="8"/>
                                        </p:tgtEl>
                                        <p:attrNameLst>
                                          <p:attrName>ppt_x</p:attrName>
                                        </p:attrNameLst>
                                      </p:cBhvr>
                                      <p:tavLst>
                                        <p:tav tm="0">
                                          <p:val>
                                            <p:strVal val="#ppt_x-#ppt_w*1.125000"/>
                                          </p:val>
                                        </p:tav>
                                        <p:tav tm="100000">
                                          <p:val>
                                            <p:strVal val="#ppt_x"/>
                                          </p:val>
                                        </p:tav>
                                      </p:tavLst>
                                    </p:anim>
                                    <p:animEffect transition="in" filter="wipe(right)">
                                      <p:cBhvr>
                                        <p:cTn id="17" dur="500"/>
                                        <p:tgtEl>
                                          <p:spTgt spid="8"/>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p:tgtEl>
                                          <p:spTgt spid="10"/>
                                        </p:tgtEl>
                                        <p:attrNameLst>
                                          <p:attrName>ppt_x</p:attrName>
                                        </p:attrNameLst>
                                      </p:cBhvr>
                                      <p:tavLst>
                                        <p:tav tm="0">
                                          <p:val>
                                            <p:strVal val="#ppt_x-#ppt_w*1.125000"/>
                                          </p:val>
                                        </p:tav>
                                        <p:tav tm="100000">
                                          <p:val>
                                            <p:strVal val="#ppt_x"/>
                                          </p:val>
                                        </p:tav>
                                      </p:tavLst>
                                    </p:anim>
                                    <p:animEffect transition="in" filter="wipe(right)">
                                      <p:cBhvr>
                                        <p:cTn id="25" dur="500"/>
                                        <p:tgtEl>
                                          <p:spTgt spid="10"/>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ppt_x</p:attrName>
                                        </p:attrNameLst>
                                      </p:cBhvr>
                                      <p:tavLst>
                                        <p:tav tm="0">
                                          <p:val>
                                            <p:strVal val="#ppt_x+#ppt_w*1.125000"/>
                                          </p:val>
                                        </p:tav>
                                        <p:tav tm="100000">
                                          <p:val>
                                            <p:strVal val="#ppt_x"/>
                                          </p:val>
                                        </p:tav>
                                      </p:tavLst>
                                    </p:anim>
                                    <p:animEffect transition="in" filter="wipe(left)">
                                      <p:cBhvr>
                                        <p:cTn id="29" dur="500"/>
                                        <p:tgtEl>
                                          <p:spTgt spid="11"/>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p:tgtEl>
                                          <p:spTgt spid="12"/>
                                        </p:tgtEl>
                                        <p:attrNameLst>
                                          <p:attrName>ppt_x</p:attrName>
                                        </p:attrNameLst>
                                      </p:cBhvr>
                                      <p:tavLst>
                                        <p:tav tm="0">
                                          <p:val>
                                            <p:strVal val="#ppt_x+#ppt_w*1.125000"/>
                                          </p:val>
                                        </p:tav>
                                        <p:tav tm="100000">
                                          <p:val>
                                            <p:strVal val="#ppt_x"/>
                                          </p:val>
                                        </p:tav>
                                      </p:tavLst>
                                    </p:anim>
                                    <p:animEffect transition="in" filter="wipe(left)">
                                      <p:cBhvr>
                                        <p:cTn id="33" dur="500"/>
                                        <p:tgtEl>
                                          <p:spTgt spid="12"/>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35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par>
                                <p:cTn id="44" presetID="10" presetClass="entr" presetSubtype="0" fill="hold" grpId="0" nodeType="withEffect">
                                  <p:stCondLst>
                                    <p:cond delay="45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par>
                                <p:cTn id="47" presetID="10" presetClass="entr" presetSubtype="0" fill="hold" grpId="0" nodeType="withEffect">
                                  <p:stCondLst>
                                    <p:cond delay="55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8" grpId="0" animBg="1"/>
      <p:bldP spid="34" grpId="0"/>
      <p:bldP spid="35" grpId="0"/>
      <p:bldP spid="36" grpId="0"/>
      <p:bldP spid="37" grpId="0"/>
      <p:bldP spid="38" grpId="0"/>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58516" y="0"/>
            <a:ext cx="10933484" cy="6858000"/>
          </a:xfrm>
          <a:prstGeom prst="rect">
            <a:avLst/>
          </a:prstGeom>
        </p:spPr>
      </p:pic>
      <p:sp>
        <p:nvSpPr>
          <p:cNvPr id="4" name="Rectangle 3"/>
          <p:cNvSpPr/>
          <p:nvPr/>
        </p:nvSpPr>
        <p:spPr>
          <a:xfrm flipH="1">
            <a:off x="1212225" y="0"/>
            <a:ext cx="10979774" cy="6858000"/>
          </a:xfrm>
          <a:prstGeom prst="rect">
            <a:avLst/>
          </a:prstGeom>
          <a:gradFill>
            <a:gsLst>
              <a:gs pos="0">
                <a:schemeClr val="bg1">
                  <a:alpha val="85000"/>
                </a:schemeClr>
              </a:gs>
              <a:gs pos="100000">
                <a:schemeClr val="bg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419813" y="1358442"/>
            <a:ext cx="3352375" cy="646331"/>
          </a:xfrm>
          <a:prstGeom prst="rect">
            <a:avLst/>
          </a:prstGeom>
        </p:spPr>
        <p:txBody>
          <a:bodyPr wrap="none">
            <a:spAutoFit/>
          </a:bodyPr>
          <a:lstStyle/>
          <a:p>
            <a:pPr algn="ctr"/>
            <a:r>
              <a:rPr lang="en-US" sz="3600" spc="300" dirty="0">
                <a:solidFill>
                  <a:srgbClr val="1A66DE"/>
                </a:solidFill>
                <a:latin typeface="Trebuchet MS"/>
                <a:cs typeface="Trebuchet MS"/>
              </a:rPr>
              <a:t>Weekly Rates</a:t>
            </a:r>
          </a:p>
        </p:txBody>
      </p:sp>
      <p:pic>
        <p:nvPicPr>
          <p:cNvPr id="7" name="Picture 6"/>
          <p:cNvPicPr>
            <a:picLocks noChangeAspect="1"/>
          </p:cNvPicPr>
          <p:nvPr/>
        </p:nvPicPr>
        <p:blipFill>
          <a:blip r:embed="rId3"/>
          <a:stretch>
            <a:fillRect/>
          </a:stretch>
        </p:blipFill>
        <p:spPr>
          <a:xfrm>
            <a:off x="202954" y="6443291"/>
            <a:ext cx="898771" cy="247421"/>
          </a:xfrm>
          <a:prstGeom prst="rect">
            <a:avLst/>
          </a:prstGeom>
        </p:spPr>
      </p:pic>
      <p:sp>
        <p:nvSpPr>
          <p:cNvPr id="8" name="Round Same Side Corner Rectangle 7"/>
          <p:cNvSpPr/>
          <p:nvPr/>
        </p:nvSpPr>
        <p:spPr>
          <a:xfrm rot="5400000" flipV="1">
            <a:off x="11678273" y="6201349"/>
            <a:ext cx="296147" cy="731306"/>
          </a:xfrm>
          <a:prstGeom prst="round2SameRect">
            <a:avLst>
              <a:gd name="adj1" fmla="val 50000"/>
              <a:gd name="adj2" fmla="val 0"/>
            </a:avLst>
          </a:prstGeom>
          <a:solidFill>
            <a:srgbClr val="1A6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1470918" y="6419524"/>
            <a:ext cx="464292" cy="276999"/>
          </a:xfrm>
          <a:prstGeom prst="rect">
            <a:avLst/>
          </a:prstGeom>
        </p:spPr>
        <p:txBody>
          <a:bodyPr wrap="square">
            <a:spAutoFit/>
          </a:bodyPr>
          <a:lstStyle/>
          <a:p>
            <a:pPr algn="ctr"/>
            <a:fld id="{260E2A6B-A809-4840-BF14-8648BC0BDF87}" type="slidenum">
              <a:rPr lang="id-ID" sz="1200" smtClean="0">
                <a:solidFill>
                  <a:schemeClr val="bg1"/>
                </a:solidFill>
                <a:latin typeface="Trebuchet MS"/>
                <a:ea typeface="Roboto Condensed Light" panose="02000000000000000000" pitchFamily="2" charset="0"/>
                <a:cs typeface="Trebuchet MS"/>
              </a:rPr>
              <a:pPr algn="ctr"/>
              <a:t>22</a:t>
            </a:fld>
            <a:endParaRPr lang="en-US" sz="1200" dirty="0">
              <a:solidFill>
                <a:schemeClr val="bg1"/>
              </a:solidFill>
              <a:latin typeface="Trebuchet MS"/>
              <a:cs typeface="Trebuchet MS"/>
            </a:endParaRPr>
          </a:p>
        </p:txBody>
      </p:sp>
      <p:grpSp>
        <p:nvGrpSpPr>
          <p:cNvPr id="2" name="Group 1"/>
          <p:cNvGrpSpPr/>
          <p:nvPr/>
        </p:nvGrpSpPr>
        <p:grpSpPr>
          <a:xfrm>
            <a:off x="1666810" y="2418620"/>
            <a:ext cx="3925580" cy="2719468"/>
            <a:chOff x="1666810" y="2418620"/>
            <a:chExt cx="3925580" cy="2719468"/>
          </a:xfrm>
        </p:grpSpPr>
        <p:sp>
          <p:nvSpPr>
            <p:cNvPr id="5" name="Rounded Rectangle 4"/>
            <p:cNvSpPr/>
            <p:nvPr/>
          </p:nvSpPr>
          <p:spPr>
            <a:xfrm>
              <a:off x="1666810" y="2485459"/>
              <a:ext cx="3925580" cy="2652629"/>
            </a:xfrm>
            <a:prstGeom prst="roundRect">
              <a:avLst>
                <a:gd name="adj" fmla="val 1196"/>
              </a:avLst>
            </a:prstGeom>
            <a:solidFill>
              <a:schemeClr val="bg1"/>
            </a:solidFill>
            <a:ln>
              <a:noFill/>
            </a:ln>
            <a:effectLst>
              <a:outerShdw blurRad="381000" dist="317500" dir="54000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600" dirty="0">
                <a:solidFill>
                  <a:srgbClr val="778086"/>
                </a:solidFill>
                <a:latin typeface="Calibri"/>
                <a:cs typeface="Calibri"/>
              </a:endParaRPr>
            </a:p>
          </p:txBody>
        </p:sp>
        <p:sp>
          <p:nvSpPr>
            <p:cNvPr id="14" name="Rectangle 13"/>
            <p:cNvSpPr/>
            <p:nvPr/>
          </p:nvSpPr>
          <p:spPr>
            <a:xfrm>
              <a:off x="2179399" y="3326512"/>
              <a:ext cx="2900399" cy="970522"/>
            </a:xfrm>
            <a:prstGeom prst="rect">
              <a:avLst/>
            </a:prstGeom>
          </p:spPr>
          <p:txBody>
            <a:bodyPr wrap="square">
              <a:spAutoFit/>
            </a:bodyPr>
            <a:lstStyle/>
            <a:p>
              <a:pPr algn="ctr">
                <a:lnSpc>
                  <a:spcPct val="120000"/>
                </a:lnSpc>
              </a:pPr>
              <a:r>
                <a:rPr lang="en-US" sz="1600" dirty="0">
                  <a:solidFill>
                    <a:srgbClr val="778086"/>
                  </a:solidFill>
                  <a:cs typeface="Calibri"/>
                </a:rPr>
                <a:t>Both Short and Long Term Disability are currently quoted on a per case basis</a:t>
              </a:r>
            </a:p>
          </p:txBody>
        </p:sp>
        <p:sp>
          <p:nvSpPr>
            <p:cNvPr id="15" name="Rounded Rectangle 14"/>
            <p:cNvSpPr/>
            <p:nvPr/>
          </p:nvSpPr>
          <p:spPr>
            <a:xfrm>
              <a:off x="2112310" y="2418620"/>
              <a:ext cx="3034579" cy="175356"/>
            </a:xfrm>
            <a:prstGeom prst="roundRect">
              <a:avLst>
                <a:gd name="adj" fmla="val 50000"/>
              </a:avLst>
            </a:prstGeom>
            <a:solidFill>
              <a:srgbClr val="1A66DE"/>
            </a:solidFill>
            <a:ln>
              <a:noFill/>
            </a:ln>
            <a:effectLst>
              <a:outerShdw blurRad="63500" dist="25400" dir="54000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600" dirty="0">
                <a:solidFill>
                  <a:srgbClr val="778086"/>
                </a:solidFill>
                <a:latin typeface="Calibri"/>
                <a:cs typeface="Calibri"/>
              </a:endParaRPr>
            </a:p>
          </p:txBody>
        </p:sp>
      </p:grpSp>
      <p:grpSp>
        <p:nvGrpSpPr>
          <p:cNvPr id="10" name="Group 9"/>
          <p:cNvGrpSpPr/>
          <p:nvPr/>
        </p:nvGrpSpPr>
        <p:grpSpPr>
          <a:xfrm>
            <a:off x="6599612" y="2418620"/>
            <a:ext cx="3925580" cy="2719468"/>
            <a:chOff x="6599612" y="2418620"/>
            <a:chExt cx="3925580" cy="2719468"/>
          </a:xfrm>
        </p:grpSpPr>
        <p:sp>
          <p:nvSpPr>
            <p:cNvPr id="12" name="Rounded Rectangle 11"/>
            <p:cNvSpPr/>
            <p:nvPr/>
          </p:nvSpPr>
          <p:spPr>
            <a:xfrm>
              <a:off x="6599612" y="2485459"/>
              <a:ext cx="3925580" cy="2652629"/>
            </a:xfrm>
            <a:prstGeom prst="roundRect">
              <a:avLst>
                <a:gd name="adj" fmla="val 1196"/>
              </a:avLst>
            </a:prstGeom>
            <a:solidFill>
              <a:schemeClr val="bg1"/>
            </a:solidFill>
            <a:ln>
              <a:noFill/>
            </a:ln>
            <a:effectLst>
              <a:outerShdw blurRad="381000" dist="317500" dir="54000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600" dirty="0">
                <a:solidFill>
                  <a:srgbClr val="778086"/>
                </a:solidFill>
                <a:latin typeface="Calibri"/>
                <a:cs typeface="Calibri"/>
              </a:endParaRPr>
            </a:p>
          </p:txBody>
        </p:sp>
        <p:sp>
          <p:nvSpPr>
            <p:cNvPr id="13" name="Rectangle 12"/>
            <p:cNvSpPr/>
            <p:nvPr/>
          </p:nvSpPr>
          <p:spPr>
            <a:xfrm>
              <a:off x="6773067" y="3178779"/>
              <a:ext cx="3578674" cy="1265988"/>
            </a:xfrm>
            <a:prstGeom prst="rect">
              <a:avLst/>
            </a:prstGeom>
          </p:spPr>
          <p:txBody>
            <a:bodyPr wrap="square">
              <a:spAutoFit/>
            </a:bodyPr>
            <a:lstStyle/>
            <a:p>
              <a:pPr algn="ctr">
                <a:lnSpc>
                  <a:spcPct val="120000"/>
                </a:lnSpc>
              </a:pPr>
              <a:r>
                <a:rPr lang="en-US" sz="1600" dirty="0">
                  <a:solidFill>
                    <a:srgbClr val="778086"/>
                  </a:solidFill>
                  <a:cs typeface="Calibri"/>
                </a:rPr>
                <a:t>Rates are based off a multitude of factors including how much in disability payments you qualify for based on current salary.</a:t>
              </a:r>
            </a:p>
          </p:txBody>
        </p:sp>
        <p:sp>
          <p:nvSpPr>
            <p:cNvPr id="16" name="Rounded Rectangle 15"/>
            <p:cNvSpPr/>
            <p:nvPr/>
          </p:nvSpPr>
          <p:spPr>
            <a:xfrm>
              <a:off x="7045113" y="2418620"/>
              <a:ext cx="3034579" cy="175356"/>
            </a:xfrm>
            <a:prstGeom prst="roundRect">
              <a:avLst>
                <a:gd name="adj" fmla="val 50000"/>
              </a:avLst>
            </a:prstGeom>
            <a:solidFill>
              <a:schemeClr val="accent3"/>
            </a:solidFill>
            <a:ln>
              <a:noFill/>
            </a:ln>
            <a:effectLst>
              <a:outerShdw blurRad="63500" dist="25400" dir="54000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600" dirty="0">
                <a:solidFill>
                  <a:srgbClr val="778086"/>
                </a:solidFill>
                <a:latin typeface="Calibri"/>
                <a:cs typeface="Calibri"/>
              </a:endParaRPr>
            </a:p>
          </p:txBody>
        </p:sp>
      </p:grpSp>
    </p:spTree>
    <p:extLst>
      <p:ext uri="{BB962C8B-B14F-4D97-AF65-F5344CB8AC3E}">
        <p14:creationId xmlns:p14="http://schemas.microsoft.com/office/powerpoint/2010/main" val="57946904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50000"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4" decel="5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decel="50000" fill="hold" nodeType="withEffect">
                                  <p:stCondLst>
                                    <p:cond delay="25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1+#ppt_h/2"/>
                                          </p:val>
                                        </p:tav>
                                        <p:tav tm="100000">
                                          <p:val>
                                            <p:strVal val="#ppt_y"/>
                                          </p:val>
                                        </p:tav>
                                      </p:tavLst>
                                    </p:anim>
                                  </p:childTnLst>
                                </p:cTn>
                              </p:par>
                              <p:par>
                                <p:cTn id="22" presetID="2" presetClass="entr" presetSubtype="4" decel="50000" fill="hold" nodeType="withEffect">
                                  <p:stCondLst>
                                    <p:cond delay="35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15461"/>
          <a:stretch/>
        </p:blipFill>
        <p:spPr>
          <a:xfrm flipH="1">
            <a:off x="-1" y="0"/>
            <a:ext cx="8677992" cy="6858000"/>
          </a:xfrm>
          <a:prstGeom prst="rect">
            <a:avLst/>
          </a:prstGeom>
        </p:spPr>
      </p:pic>
      <p:sp>
        <p:nvSpPr>
          <p:cNvPr id="4" name="Rectangle 3"/>
          <p:cNvSpPr/>
          <p:nvPr/>
        </p:nvSpPr>
        <p:spPr>
          <a:xfrm>
            <a:off x="1" y="0"/>
            <a:ext cx="8677990" cy="6858000"/>
          </a:xfrm>
          <a:prstGeom prst="rect">
            <a:avLst/>
          </a:prstGeom>
          <a:gradFill flip="none" rotWithShape="1">
            <a:gsLst>
              <a:gs pos="0">
                <a:schemeClr val="tx1">
                  <a:lumMod val="65000"/>
                  <a:lumOff val="35000"/>
                  <a:alpha val="79000"/>
                </a:schemeClr>
              </a:gs>
              <a:gs pos="100000">
                <a:schemeClr val="tx1">
                  <a:lumMod val="85000"/>
                  <a:lumOff val="15000"/>
                  <a:alpha val="65000"/>
                </a:scheme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p:cNvGrpSpPr/>
          <p:nvPr/>
        </p:nvGrpSpPr>
        <p:grpSpPr>
          <a:xfrm>
            <a:off x="5002833" y="1366309"/>
            <a:ext cx="6303583" cy="3778996"/>
            <a:chOff x="5002833" y="1366309"/>
            <a:chExt cx="6303583" cy="3778996"/>
          </a:xfrm>
        </p:grpSpPr>
        <p:sp>
          <p:nvSpPr>
            <p:cNvPr id="5" name="Rounded Rectangle 4"/>
            <p:cNvSpPr/>
            <p:nvPr/>
          </p:nvSpPr>
          <p:spPr>
            <a:xfrm>
              <a:off x="5002833" y="1366309"/>
              <a:ext cx="6303583" cy="3778996"/>
            </a:xfrm>
            <a:prstGeom prst="roundRect">
              <a:avLst>
                <a:gd name="adj" fmla="val 2515"/>
              </a:avLst>
            </a:prstGeom>
            <a:solidFill>
              <a:srgbClr val="1A66DE"/>
            </a:solidFill>
            <a:ln>
              <a:noFill/>
            </a:ln>
            <a:effectLst>
              <a:outerShdw blurRad="444500" dist="88900" dir="5400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p:cNvGrpSpPr/>
            <p:nvPr/>
          </p:nvGrpSpPr>
          <p:grpSpPr>
            <a:xfrm>
              <a:off x="5586056" y="1870503"/>
              <a:ext cx="5137136" cy="2616657"/>
              <a:chOff x="5580471" y="1404797"/>
              <a:chExt cx="5137136" cy="2616657"/>
            </a:xfrm>
          </p:grpSpPr>
          <p:sp>
            <p:nvSpPr>
              <p:cNvPr id="6" name="Rectangle 5"/>
              <p:cNvSpPr/>
              <p:nvPr/>
            </p:nvSpPr>
            <p:spPr>
              <a:xfrm>
                <a:off x="5580471" y="1404797"/>
                <a:ext cx="5021685" cy="646331"/>
              </a:xfrm>
              <a:prstGeom prst="rect">
                <a:avLst/>
              </a:prstGeom>
            </p:spPr>
            <p:txBody>
              <a:bodyPr wrap="square">
                <a:spAutoFit/>
              </a:bodyPr>
              <a:lstStyle/>
              <a:p>
                <a:r>
                  <a:rPr lang="en-US" sz="3600" spc="300" dirty="0">
                    <a:solidFill>
                      <a:schemeClr val="bg1"/>
                    </a:solidFill>
                    <a:latin typeface="Trebuchet MS"/>
                    <a:cs typeface="Trebuchet MS"/>
                  </a:rPr>
                  <a:t>Disability Insurance</a:t>
                </a:r>
              </a:p>
            </p:txBody>
          </p:sp>
          <p:sp>
            <p:nvSpPr>
              <p:cNvPr id="7" name="Rectangle 6"/>
              <p:cNvSpPr/>
              <p:nvPr/>
            </p:nvSpPr>
            <p:spPr>
              <a:xfrm>
                <a:off x="5580471" y="2513349"/>
                <a:ext cx="5137136" cy="1508105"/>
              </a:xfrm>
              <a:prstGeom prst="rect">
                <a:avLst/>
              </a:prstGeom>
            </p:spPr>
            <p:txBody>
              <a:bodyPr wrap="square">
                <a:spAutoFit/>
              </a:bodyPr>
              <a:lstStyle/>
              <a:p>
                <a:pPr marL="285750" indent="-285750">
                  <a:spcAft>
                    <a:spcPts val="1200"/>
                  </a:spcAft>
                  <a:buBlip>
                    <a:blip r:embed="rId3"/>
                  </a:buBlip>
                  <a:defRPr/>
                </a:pPr>
                <a:r>
                  <a:rPr lang="en-US" dirty="0">
                    <a:solidFill>
                      <a:srgbClr val="FFFFFF"/>
                    </a:solidFill>
                  </a:rPr>
                  <a:t>Incurred Claims $4,697,245</a:t>
                </a:r>
              </a:p>
              <a:p>
                <a:pPr marL="285750" indent="-285750">
                  <a:spcAft>
                    <a:spcPts val="1200"/>
                  </a:spcAft>
                  <a:buBlip>
                    <a:blip r:embed="rId3"/>
                  </a:buBlip>
                  <a:defRPr/>
                </a:pPr>
                <a:r>
                  <a:rPr lang="en-US" dirty="0">
                    <a:solidFill>
                      <a:srgbClr val="FFFFFF"/>
                    </a:solidFill>
                  </a:rPr>
                  <a:t>Currently 6148 Active</a:t>
                </a:r>
              </a:p>
              <a:p>
                <a:pPr marL="285750" indent="-285750">
                  <a:spcAft>
                    <a:spcPts val="1200"/>
                  </a:spcAft>
                  <a:buBlip>
                    <a:blip r:embed="rId3"/>
                  </a:buBlip>
                  <a:defRPr/>
                </a:pPr>
                <a:r>
                  <a:rPr lang="en-US" dirty="0">
                    <a:solidFill>
                      <a:srgbClr val="FFFFFF"/>
                    </a:solidFill>
                  </a:rPr>
                  <a:t>We currently cover $7,025,465 in Monthly Income Replacement</a:t>
                </a:r>
              </a:p>
            </p:txBody>
          </p:sp>
        </p:grpSp>
      </p:grpSp>
    </p:spTree>
    <p:extLst>
      <p:ext uri="{BB962C8B-B14F-4D97-AF65-F5344CB8AC3E}">
        <p14:creationId xmlns:p14="http://schemas.microsoft.com/office/powerpoint/2010/main" val="259624655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50000"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2" decel="5000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BEBA8EAE-BF5A-486C-A8C5-ECC9F3942E4B}">
                <a14:imgProps xmlns:a14="http://schemas.microsoft.com/office/drawing/2010/main">
                  <a14:imgLayer r:embed="rId3">
                    <a14:imgEffect>
                      <a14:artisticBlur/>
                    </a14:imgEffect>
                  </a14:imgLayer>
                </a14:imgProps>
              </a:ext>
            </a:extLst>
          </a:blip>
          <a:srcRect t="2285" b="9695"/>
          <a:stretch/>
        </p:blipFill>
        <p:spPr>
          <a:xfrm>
            <a:off x="0" y="0"/>
            <a:ext cx="12192000" cy="6858000"/>
          </a:xfrm>
          <a:prstGeom prst="rect">
            <a:avLst/>
          </a:prstGeom>
        </p:spPr>
      </p:pic>
      <p:sp>
        <p:nvSpPr>
          <p:cNvPr id="5" name="Rectangle 4"/>
          <p:cNvSpPr/>
          <p:nvPr/>
        </p:nvSpPr>
        <p:spPr>
          <a:xfrm>
            <a:off x="1" y="0"/>
            <a:ext cx="12191999" cy="6858000"/>
          </a:xfrm>
          <a:prstGeom prst="rect">
            <a:avLst/>
          </a:prstGeom>
          <a:solidFill>
            <a:schemeClr val="tx1">
              <a:lumMod val="85000"/>
              <a:lumOff val="15000"/>
              <a:alpha val="86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705293" y="3027148"/>
            <a:ext cx="8781414" cy="2447850"/>
          </a:xfrm>
          <a:prstGeom prst="rect">
            <a:avLst/>
          </a:prstGeom>
        </p:spPr>
        <p:txBody>
          <a:bodyPr wrap="square">
            <a:spAutoFit/>
          </a:bodyPr>
          <a:lstStyle/>
          <a:p>
            <a:pPr algn="ctr">
              <a:lnSpc>
                <a:spcPct val="120000"/>
              </a:lnSpc>
            </a:pPr>
            <a:r>
              <a:rPr lang="en-US" sz="1600" dirty="0">
                <a:solidFill>
                  <a:srgbClr val="FFFFFF"/>
                </a:solidFill>
                <a:latin typeface="Calibri"/>
                <a:cs typeface="Calibri"/>
              </a:rPr>
              <a:t>This Agreement acknowledges that {Company Name} has agreed to allow the International Association of Machinists and Aerospace Workers to offer the </a:t>
            </a:r>
            <a:r>
              <a:rPr lang="en-US" sz="1600" i="1" dirty="0">
                <a:solidFill>
                  <a:srgbClr val="FFFFFF"/>
                </a:solidFill>
                <a:latin typeface="Calibri"/>
                <a:cs typeface="Calibri"/>
              </a:rPr>
              <a:t>Machinists Custom Choices Worksite Benefits </a:t>
            </a:r>
            <a:r>
              <a:rPr lang="en-US" sz="1600" dirty="0">
                <a:solidFill>
                  <a:srgbClr val="FFFFFF"/>
                </a:solidFill>
                <a:latin typeface="Calibri"/>
                <a:cs typeface="Calibri"/>
              </a:rPr>
              <a:t>program of supplemental insurance benefits to their employees in the bargaining unit through their designated agent, Employee Benefit Systems, Inc. (EBS). Members will be given an opportunity to spend fifteen minutes with an EBS Counselor at the worksite during normal working hours, once per year. Further, {Company Name} will honor payroll deduction requests and remit premiums to the underwriting insurance company. All policyholder service will be provided by the underwriter and Employee Benefit Systems, Inc.</a:t>
            </a:r>
          </a:p>
        </p:txBody>
      </p:sp>
      <p:sp>
        <p:nvSpPr>
          <p:cNvPr id="4" name="Rectangle 3"/>
          <p:cNvSpPr/>
          <p:nvPr/>
        </p:nvSpPr>
        <p:spPr>
          <a:xfrm>
            <a:off x="2898276" y="1383002"/>
            <a:ext cx="6395448" cy="1261884"/>
          </a:xfrm>
          <a:prstGeom prst="rect">
            <a:avLst/>
          </a:prstGeom>
        </p:spPr>
        <p:txBody>
          <a:bodyPr wrap="square">
            <a:spAutoFit/>
          </a:bodyPr>
          <a:lstStyle/>
          <a:p>
            <a:pPr algn="ctr"/>
            <a:r>
              <a:rPr lang="en-US" sz="3800" spc="300" dirty="0">
                <a:solidFill>
                  <a:srgbClr val="FFFFFF"/>
                </a:solidFill>
                <a:latin typeface="Trebuchet MS"/>
                <a:cs typeface="Trebuchet MS"/>
              </a:rPr>
              <a:t>Sample Contract Language</a:t>
            </a:r>
          </a:p>
        </p:txBody>
      </p:sp>
      <p:cxnSp>
        <p:nvCxnSpPr>
          <p:cNvPr id="8" name="Straight Connector 7"/>
          <p:cNvCxnSpPr/>
          <p:nvPr/>
        </p:nvCxnSpPr>
        <p:spPr>
          <a:xfrm>
            <a:off x="6080366" y="475081"/>
            <a:ext cx="0" cy="461851"/>
          </a:xfrm>
          <a:prstGeom prst="line">
            <a:avLst/>
          </a:prstGeom>
          <a:ln w="25400" cmpd="sng">
            <a:solidFill>
              <a:srgbClr val="FFFFFF">
                <a:alpha val="51000"/>
              </a:srgb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080366" y="5921069"/>
            <a:ext cx="0" cy="461851"/>
          </a:xfrm>
          <a:prstGeom prst="line">
            <a:avLst/>
          </a:prstGeom>
          <a:ln w="25400" cmpd="sng">
            <a:solidFill>
              <a:srgbClr val="FFFFFF">
                <a:alpha val="51000"/>
              </a:srgb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874374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outVertical)">
                                      <p:cBhvr>
                                        <p:cTn id="11" dur="500"/>
                                        <p:tgtEl>
                                          <p:spTgt spid="5"/>
                                        </p:tgtEl>
                                      </p:cBhvr>
                                    </p:animEffect>
                                  </p:childTnLst>
                                </p:cTn>
                              </p:par>
                            </p:childTnLst>
                          </p:cTn>
                        </p:par>
                        <p:par>
                          <p:cTn id="12" fill="hold">
                            <p:stCondLst>
                              <p:cond delay="1000"/>
                            </p:stCondLst>
                            <p:childTnLst>
                              <p:par>
                                <p:cTn id="13" presetID="2" presetClass="entr" presetSubtype="4" decel="5000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4" grpId="0"/>
    </p:bldLst>
  </p:timing>
</p:sld>
</file>

<file path=ppt/theme/theme1.xml><?xml version="1.0" encoding="utf-8"?>
<a:theme xmlns:a="http://schemas.openxmlformats.org/drawingml/2006/main" name="Office Theme">
  <a:themeElements>
    <a:clrScheme name="Custom 8">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1486</TotalTime>
  <Words>1394</Words>
  <Application>Microsoft Office PowerPoint</Application>
  <PresentationFormat>Widescreen</PresentationFormat>
  <Paragraphs>221</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ＭＳ Ｐゴシック</vt:lpstr>
      <vt:lpstr>Arial</vt:lpstr>
      <vt:lpstr>Calibri</vt:lpstr>
      <vt:lpstr>Open Sans Extrabold</vt:lpstr>
      <vt:lpstr>Roboto Condensed Light</vt:lpstr>
      <vt:lpstr>Source Sans Pro</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pro_powerpoint</dc:creator>
  <cp:lastModifiedBy>Kenealy Terri</cp:lastModifiedBy>
  <cp:revision>500</cp:revision>
  <dcterms:created xsi:type="dcterms:W3CDTF">2017-06-07T16:26:00Z</dcterms:created>
  <dcterms:modified xsi:type="dcterms:W3CDTF">2017-09-06T15:26:17Z</dcterms:modified>
</cp:coreProperties>
</file>