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67" r:id="rId2"/>
    <p:sldId id="265" r:id="rId3"/>
    <p:sldId id="285" r:id="rId4"/>
    <p:sldId id="268" r:id="rId5"/>
    <p:sldId id="269" r:id="rId6"/>
    <p:sldId id="270" r:id="rId7"/>
    <p:sldId id="266" r:id="rId8"/>
    <p:sldId id="257" r:id="rId9"/>
    <p:sldId id="258" r:id="rId10"/>
    <p:sldId id="259" r:id="rId11"/>
    <p:sldId id="260" r:id="rId12"/>
    <p:sldId id="261" r:id="rId13"/>
    <p:sldId id="262" r:id="rId14"/>
    <p:sldId id="263" r:id="rId15"/>
    <p:sldId id="264" r:id="rId16"/>
    <p:sldId id="271" r:id="rId17"/>
    <p:sldId id="284" r:id="rId18"/>
    <p:sldId id="272" r:id="rId19"/>
    <p:sldId id="274" r:id="rId20"/>
    <p:sldId id="275" r:id="rId21"/>
    <p:sldId id="276" r:id="rId22"/>
    <p:sldId id="277" r:id="rId23"/>
    <p:sldId id="278" r:id="rId24"/>
    <p:sldId id="279" r:id="rId25"/>
    <p:sldId id="280" r:id="rId26"/>
    <p:sldId id="281" r:id="rId27"/>
    <p:sldId id="282" r:id="rId28"/>
    <p:sldId id="283" r:id="rId29"/>
    <p:sldId id="286" r:id="rId30"/>
    <p:sldId id="288" r:id="rId31"/>
    <p:sldId id="287" r:id="rId32"/>
    <p:sldId id="289" r:id="rId33"/>
    <p:sldId id="290"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49" autoAdjust="0"/>
    <p:restoredTop sz="94690" autoAdjust="0"/>
  </p:normalViewPr>
  <p:slideViewPr>
    <p:cSldViewPr snapToGrid="0">
      <p:cViewPr varScale="1">
        <p:scale>
          <a:sx n="62" d="100"/>
          <a:sy n="62" d="100"/>
        </p:scale>
        <p:origin x="88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8D6990-5F27-4C16-BB2E-833D1E46D119}" type="datetimeFigureOut">
              <a:rPr lang="en-US" smtClean="0"/>
              <a:t>8/31/2017</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9EECB2-FE92-49D9-9A4C-0AB1F10BAE22}" type="slidenum">
              <a:rPr lang="en-US" smtClean="0"/>
              <a:t>‹#›</a:t>
            </a:fld>
            <a:endParaRPr lang="en-US" dirty="0"/>
          </a:p>
        </p:txBody>
      </p:sp>
    </p:spTree>
    <p:extLst>
      <p:ext uri="{BB962C8B-B14F-4D97-AF65-F5344CB8AC3E}">
        <p14:creationId xmlns:p14="http://schemas.microsoft.com/office/powerpoint/2010/main" val="18628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9EECB2-FE92-49D9-9A4C-0AB1F10BAE22}" type="slidenum">
              <a:rPr lang="en-US" smtClean="0"/>
              <a:t>1</a:t>
            </a:fld>
            <a:endParaRPr lang="en-US" dirty="0"/>
          </a:p>
        </p:txBody>
      </p:sp>
    </p:spTree>
    <p:extLst>
      <p:ext uri="{BB962C8B-B14F-4D97-AF65-F5344CB8AC3E}">
        <p14:creationId xmlns:p14="http://schemas.microsoft.com/office/powerpoint/2010/main" val="746612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9EECB2-FE92-49D9-9A4C-0AB1F10BAE22}" type="slidenum">
              <a:rPr lang="en-US" smtClean="0"/>
              <a:t>8</a:t>
            </a:fld>
            <a:endParaRPr lang="en-US" dirty="0"/>
          </a:p>
        </p:txBody>
      </p:sp>
    </p:spTree>
    <p:extLst>
      <p:ext uri="{BB962C8B-B14F-4D97-AF65-F5344CB8AC3E}">
        <p14:creationId xmlns:p14="http://schemas.microsoft.com/office/powerpoint/2010/main" val="19141131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53AE1B0-22B1-4A68-8199-E3A9A43C5A08}" type="datetimeFigureOut">
              <a:rPr lang="en-US" smtClean="0"/>
              <a:t>8/31/2017</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02B00B78-F467-47F3-ACB3-025EF1CEF9B9}" type="slidenum">
              <a:rPr lang="en-US" smtClean="0"/>
              <a:t>‹#›</a:t>
            </a:fld>
            <a:endParaRPr lang="en-US" dirty="0"/>
          </a:p>
        </p:txBody>
      </p:sp>
    </p:spTree>
    <p:extLst>
      <p:ext uri="{BB962C8B-B14F-4D97-AF65-F5344CB8AC3E}">
        <p14:creationId xmlns:p14="http://schemas.microsoft.com/office/powerpoint/2010/main" val="113636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3AE1B0-22B1-4A68-8199-E3A9A43C5A08}" type="datetimeFigureOut">
              <a:rPr lang="en-US" smtClean="0"/>
              <a:t>8/31/2017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02B00B78-F467-47F3-ACB3-025EF1CEF9B9}" type="slidenum">
              <a:rPr lang="en-US" smtClean="0"/>
              <a:t>‹#›</a:t>
            </a:fld>
            <a:endParaRPr lang="en-US" dirty="0"/>
          </a:p>
        </p:txBody>
      </p:sp>
    </p:spTree>
    <p:extLst>
      <p:ext uri="{BB962C8B-B14F-4D97-AF65-F5344CB8AC3E}">
        <p14:creationId xmlns:p14="http://schemas.microsoft.com/office/powerpoint/2010/main" val="3058535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3AE1B0-22B1-4A68-8199-E3A9A43C5A08}" type="datetimeFigureOut">
              <a:rPr lang="en-US" smtClean="0"/>
              <a:t>8/31/2017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B00B78-F467-47F3-ACB3-025EF1CEF9B9}" type="slidenum">
              <a:rPr lang="en-US" smtClean="0"/>
              <a:t>‹#›</a:t>
            </a:fld>
            <a:endParaRPr lang="en-US" dirty="0"/>
          </a:p>
        </p:txBody>
      </p:sp>
    </p:spTree>
    <p:extLst>
      <p:ext uri="{BB962C8B-B14F-4D97-AF65-F5344CB8AC3E}">
        <p14:creationId xmlns:p14="http://schemas.microsoft.com/office/powerpoint/2010/main" val="3145598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3AE1B0-22B1-4A68-8199-E3A9A43C5A08}" type="datetimeFigureOut">
              <a:rPr lang="en-US" smtClean="0"/>
              <a:t>8/31/2017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B00B78-F467-47F3-ACB3-025EF1CEF9B9}" type="slidenum">
              <a:rPr lang="en-US" smtClean="0"/>
              <a:t>‹#›</a:t>
            </a:fld>
            <a:endParaRPr lang="en-US" dirty="0"/>
          </a:p>
        </p:txBody>
      </p:sp>
    </p:spTree>
    <p:extLst>
      <p:ext uri="{BB962C8B-B14F-4D97-AF65-F5344CB8AC3E}">
        <p14:creationId xmlns:p14="http://schemas.microsoft.com/office/powerpoint/2010/main" val="1373129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3AE1B0-22B1-4A68-8199-E3A9A43C5A08}" type="datetimeFigureOut">
              <a:rPr lang="en-US" smtClean="0"/>
              <a:t>8/31/2017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2B00B78-F467-47F3-ACB3-025EF1CEF9B9}" type="slidenum">
              <a:rPr lang="en-US" smtClean="0"/>
              <a:t>‹#›</a:t>
            </a:fld>
            <a:endParaRPr lang="en-US" dirty="0"/>
          </a:p>
        </p:txBody>
      </p:sp>
    </p:spTree>
    <p:extLst>
      <p:ext uri="{BB962C8B-B14F-4D97-AF65-F5344CB8AC3E}">
        <p14:creationId xmlns:p14="http://schemas.microsoft.com/office/powerpoint/2010/main" val="2001752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3AE1B0-22B1-4A68-8199-E3A9A43C5A08}" type="datetimeFigureOut">
              <a:rPr lang="en-US" smtClean="0"/>
              <a:t>8/31/2017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2B00B78-F467-47F3-ACB3-025EF1CEF9B9}" type="slidenum">
              <a:rPr lang="en-US" smtClean="0"/>
              <a:t>‹#›</a:t>
            </a:fld>
            <a:endParaRPr lang="en-US" dirty="0"/>
          </a:p>
        </p:txBody>
      </p:sp>
    </p:spTree>
    <p:extLst>
      <p:ext uri="{BB962C8B-B14F-4D97-AF65-F5344CB8AC3E}">
        <p14:creationId xmlns:p14="http://schemas.microsoft.com/office/powerpoint/2010/main" val="2447068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3AE1B0-22B1-4A68-8199-E3A9A43C5A08}" type="datetimeFigureOut">
              <a:rPr lang="en-US" smtClean="0"/>
              <a:t>8/31/2017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2B00B78-F467-47F3-ACB3-025EF1CEF9B9}" type="slidenum">
              <a:rPr lang="en-US" smtClean="0"/>
              <a:t>‹#›</a:t>
            </a:fld>
            <a:endParaRPr lang="en-US" dirty="0"/>
          </a:p>
        </p:txBody>
      </p:sp>
    </p:spTree>
    <p:extLst>
      <p:ext uri="{BB962C8B-B14F-4D97-AF65-F5344CB8AC3E}">
        <p14:creationId xmlns:p14="http://schemas.microsoft.com/office/powerpoint/2010/main" val="1033943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53AE1B0-22B1-4A68-8199-E3A9A43C5A08}" type="datetimeFigureOut">
              <a:rPr lang="en-US" smtClean="0"/>
              <a:t>8/31/2017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B00B78-F467-47F3-ACB3-025EF1CEF9B9}" type="slidenum">
              <a:rPr lang="en-US" smtClean="0"/>
              <a:t>‹#›</a:t>
            </a:fld>
            <a:endParaRPr lang="en-US" dirty="0"/>
          </a:p>
        </p:txBody>
      </p:sp>
    </p:spTree>
    <p:extLst>
      <p:ext uri="{BB962C8B-B14F-4D97-AF65-F5344CB8AC3E}">
        <p14:creationId xmlns:p14="http://schemas.microsoft.com/office/powerpoint/2010/main" val="455887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53AE1B0-22B1-4A68-8199-E3A9A43C5A08}" type="datetimeFigureOut">
              <a:rPr lang="en-US" smtClean="0"/>
              <a:t>8/31/2017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B00B78-F467-47F3-ACB3-025EF1CEF9B9}" type="slidenum">
              <a:rPr lang="en-US" smtClean="0"/>
              <a:t>‹#›</a:t>
            </a:fld>
            <a:endParaRPr lang="en-US" dirty="0"/>
          </a:p>
        </p:txBody>
      </p:sp>
    </p:spTree>
    <p:extLst>
      <p:ext uri="{BB962C8B-B14F-4D97-AF65-F5344CB8AC3E}">
        <p14:creationId xmlns:p14="http://schemas.microsoft.com/office/powerpoint/2010/main" val="1681885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53AE1B0-22B1-4A68-8199-E3A9A43C5A08}" type="datetimeFigureOut">
              <a:rPr lang="en-US" smtClean="0"/>
              <a:t>8/31/2017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B00B78-F467-47F3-ACB3-025EF1CEF9B9}" type="slidenum">
              <a:rPr lang="en-US" smtClean="0"/>
              <a:t>‹#›</a:t>
            </a:fld>
            <a:endParaRPr lang="en-US" dirty="0"/>
          </a:p>
        </p:txBody>
      </p:sp>
    </p:spTree>
    <p:extLst>
      <p:ext uri="{BB962C8B-B14F-4D97-AF65-F5344CB8AC3E}">
        <p14:creationId xmlns:p14="http://schemas.microsoft.com/office/powerpoint/2010/main" val="4257724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3AE1B0-22B1-4A68-8199-E3A9A43C5A08}" type="datetimeFigureOut">
              <a:rPr lang="en-US" smtClean="0"/>
              <a:t>8/31/2017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B00B78-F467-47F3-ACB3-025EF1CEF9B9}" type="slidenum">
              <a:rPr lang="en-US" smtClean="0"/>
              <a:t>‹#›</a:t>
            </a:fld>
            <a:endParaRPr lang="en-US" dirty="0"/>
          </a:p>
        </p:txBody>
      </p:sp>
    </p:spTree>
    <p:extLst>
      <p:ext uri="{BB962C8B-B14F-4D97-AF65-F5344CB8AC3E}">
        <p14:creationId xmlns:p14="http://schemas.microsoft.com/office/powerpoint/2010/main" val="12444667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3AE1B0-22B1-4A68-8199-E3A9A43C5A08}" type="datetimeFigureOut">
              <a:rPr lang="en-US" smtClean="0"/>
              <a:t>8/31/2017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B00B78-F467-47F3-ACB3-025EF1CEF9B9}" type="slidenum">
              <a:rPr lang="en-US" smtClean="0"/>
              <a:t>‹#›</a:t>
            </a:fld>
            <a:endParaRPr lang="en-US" dirty="0"/>
          </a:p>
        </p:txBody>
      </p:sp>
    </p:spTree>
    <p:extLst>
      <p:ext uri="{BB962C8B-B14F-4D97-AF65-F5344CB8AC3E}">
        <p14:creationId xmlns:p14="http://schemas.microsoft.com/office/powerpoint/2010/main" val="22115694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3AE1B0-22B1-4A68-8199-E3A9A43C5A08}" type="datetimeFigureOut">
              <a:rPr lang="en-US" smtClean="0"/>
              <a:t>8/31/2017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B00B78-F467-47F3-ACB3-025EF1CEF9B9}" type="slidenum">
              <a:rPr lang="en-US" smtClean="0"/>
              <a:t>‹#›</a:t>
            </a:fld>
            <a:endParaRPr lang="en-US" dirty="0"/>
          </a:p>
        </p:txBody>
      </p:sp>
    </p:spTree>
    <p:extLst>
      <p:ext uri="{BB962C8B-B14F-4D97-AF65-F5344CB8AC3E}">
        <p14:creationId xmlns:p14="http://schemas.microsoft.com/office/powerpoint/2010/main" val="8856266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3AE1B0-22B1-4A68-8199-E3A9A43C5A08}" type="datetimeFigureOut">
              <a:rPr lang="en-US" smtClean="0"/>
              <a:t>8/31/2017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B00B78-F467-47F3-ACB3-025EF1CEF9B9}" type="slidenum">
              <a:rPr lang="en-US" smtClean="0"/>
              <a:t>‹#›</a:t>
            </a:fld>
            <a:endParaRPr lang="en-US" dirty="0"/>
          </a:p>
        </p:txBody>
      </p:sp>
    </p:spTree>
    <p:extLst>
      <p:ext uri="{BB962C8B-B14F-4D97-AF65-F5344CB8AC3E}">
        <p14:creationId xmlns:p14="http://schemas.microsoft.com/office/powerpoint/2010/main" val="30328093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3AE1B0-22B1-4A68-8199-E3A9A43C5A08}" type="datetimeFigureOut">
              <a:rPr lang="en-US" smtClean="0"/>
              <a:t>8/31/2017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B00B78-F467-47F3-ACB3-025EF1CEF9B9}" type="slidenum">
              <a:rPr lang="en-US" smtClean="0"/>
              <a:t>‹#›</a:t>
            </a:fld>
            <a:endParaRPr lang="en-US" dirty="0"/>
          </a:p>
        </p:txBody>
      </p:sp>
    </p:spTree>
    <p:extLst>
      <p:ext uri="{BB962C8B-B14F-4D97-AF65-F5344CB8AC3E}">
        <p14:creationId xmlns:p14="http://schemas.microsoft.com/office/powerpoint/2010/main" val="14046176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3AE1B0-22B1-4A68-8199-E3A9A43C5A08}" type="datetimeFigureOut">
              <a:rPr lang="en-US" smtClean="0"/>
              <a:t>8/31/2017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B00B78-F467-47F3-ACB3-025EF1CEF9B9}" type="slidenum">
              <a:rPr lang="en-US" smtClean="0"/>
              <a:t>‹#›</a:t>
            </a:fld>
            <a:endParaRPr lang="en-US" dirty="0"/>
          </a:p>
        </p:txBody>
      </p:sp>
    </p:spTree>
    <p:extLst>
      <p:ext uri="{BB962C8B-B14F-4D97-AF65-F5344CB8AC3E}">
        <p14:creationId xmlns:p14="http://schemas.microsoft.com/office/powerpoint/2010/main" val="31968880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3AE1B0-22B1-4A68-8199-E3A9A43C5A08}" type="datetimeFigureOut">
              <a:rPr lang="en-US" smtClean="0"/>
              <a:t>8/31/2017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B00B78-F467-47F3-ACB3-025EF1CEF9B9}" type="slidenum">
              <a:rPr lang="en-US" smtClean="0"/>
              <a:t>‹#›</a:t>
            </a:fld>
            <a:endParaRPr lang="en-US" dirty="0"/>
          </a:p>
        </p:txBody>
      </p:sp>
    </p:spTree>
    <p:extLst>
      <p:ext uri="{BB962C8B-B14F-4D97-AF65-F5344CB8AC3E}">
        <p14:creationId xmlns:p14="http://schemas.microsoft.com/office/powerpoint/2010/main" val="35119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53AE1B0-22B1-4A68-8199-E3A9A43C5A08}" type="datetimeFigureOut">
              <a:rPr lang="en-US" smtClean="0"/>
              <a:t>8/31/2017</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2B00B78-F467-47F3-ACB3-025EF1CEF9B9}" type="slidenum">
              <a:rPr lang="en-US" smtClean="0"/>
              <a:t>‹#›</a:t>
            </a:fld>
            <a:endParaRPr lang="en-US" dirty="0"/>
          </a:p>
        </p:txBody>
      </p:sp>
    </p:spTree>
    <p:extLst>
      <p:ext uri="{BB962C8B-B14F-4D97-AF65-F5344CB8AC3E}">
        <p14:creationId xmlns:p14="http://schemas.microsoft.com/office/powerpoint/2010/main" val="33268142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cid:image001.png@01CFCE74.4C1C123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hyperlink" Target="http://ogc.osd.mil/doha/isp.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cid:image001.png@01CFCE74.4C1C1230"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2928401" y="783772"/>
            <a:ext cx="8574622" cy="2325188"/>
          </a:xfrm>
        </p:spPr>
        <p:txBody>
          <a:bodyPr/>
          <a:lstStyle/>
          <a:p>
            <a:r>
              <a:rPr lang="en-US" dirty="0" smtClean="0"/>
              <a:t>SECURITY PANEL DISCUSSION</a:t>
            </a:r>
            <a:endParaRPr lang="en-US" dirty="0"/>
          </a:p>
        </p:txBody>
      </p:sp>
      <p:sp>
        <p:nvSpPr>
          <p:cNvPr id="4" name="Subtitle 3"/>
          <p:cNvSpPr>
            <a:spLocks noGrp="1"/>
          </p:cNvSpPr>
          <p:nvPr>
            <p:ph type="subTitle" idx="1"/>
          </p:nvPr>
        </p:nvSpPr>
        <p:spPr/>
        <p:txBody>
          <a:bodyPr/>
          <a:lstStyle/>
          <a:p>
            <a:r>
              <a:rPr lang="en-US" dirty="0" smtClean="0"/>
              <a:t>IAM&amp;AW, Government Employees Conference</a:t>
            </a:r>
          </a:p>
          <a:p>
            <a:r>
              <a:rPr lang="en-US" dirty="0" smtClean="0"/>
              <a:t>Las Vegas, Nevada</a:t>
            </a:r>
          </a:p>
          <a:p>
            <a:r>
              <a:rPr lang="en-US" dirty="0" smtClean="0"/>
              <a:t>September 2017</a:t>
            </a:r>
            <a:endParaRPr lang="en-US" dirty="0"/>
          </a:p>
        </p:txBody>
      </p:sp>
      <p:pic>
        <p:nvPicPr>
          <p:cNvPr id="7" name="Picture 6" descr="cid:image001.png@01CFCE74.4C1C1230"/>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2836544" y="1361701"/>
            <a:ext cx="1912620" cy="1562100"/>
          </a:xfrm>
          <a:prstGeom prst="rect">
            <a:avLst/>
          </a:prstGeom>
          <a:noFill/>
          <a:ln>
            <a:noFill/>
          </a:ln>
        </p:spPr>
      </p:pic>
    </p:spTree>
    <p:extLst>
      <p:ext uri="{BB962C8B-B14F-4D97-AF65-F5344CB8AC3E}">
        <p14:creationId xmlns:p14="http://schemas.microsoft.com/office/powerpoint/2010/main" val="30365254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7523" y="232954"/>
            <a:ext cx="10018713" cy="1752599"/>
          </a:xfrm>
        </p:spPr>
        <p:txBody>
          <a:bodyPr/>
          <a:lstStyle/>
          <a:p>
            <a:pPr algn="r"/>
            <a:r>
              <a:rPr lang="en-US" dirty="0"/>
              <a:t>SECURITY </a:t>
            </a:r>
            <a:r>
              <a:rPr lang="en-US" dirty="0" smtClean="0"/>
              <a:t>PANEL PRESENTERS:</a:t>
            </a:r>
            <a:endParaRPr lang="en-US" dirty="0"/>
          </a:p>
        </p:txBody>
      </p:sp>
      <p:sp>
        <p:nvSpPr>
          <p:cNvPr id="5" name="Rectangle 1"/>
          <p:cNvSpPr>
            <a:spLocks noGrp="1" noChangeArrowheads="1"/>
          </p:cNvSpPr>
          <p:nvPr>
            <p:ph idx="1"/>
          </p:nvPr>
        </p:nvSpPr>
        <p:spPr bwMode="auto">
          <a:xfrm>
            <a:off x="1168114" y="1985553"/>
            <a:ext cx="11041741" cy="3585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mj-lt"/>
                <a:ea typeface="Calibri" panose="020F0502020204030204" pitchFamily="34" charset="0"/>
              </a:rPr>
              <a:t>Maria Santiago</a:t>
            </a:r>
            <a:r>
              <a:rPr kumimoji="0" lang="en-US" altLang="en-US" b="0" i="0" u="none" strike="noStrike" cap="none" normalizeH="0" dirty="0" smtClean="0">
                <a:ln>
                  <a:noFill/>
                </a:ln>
                <a:solidFill>
                  <a:schemeClr val="tx1"/>
                </a:solidFill>
                <a:effectLst/>
                <a:latin typeface="+mj-lt"/>
                <a:ea typeface="Calibri" panose="020F0502020204030204" pitchFamily="34" charset="0"/>
              </a:rPr>
              <a:t> </a:t>
            </a:r>
            <a:r>
              <a:rPr kumimoji="0" lang="en-US" altLang="en-US" b="0" i="0" u="none" strike="noStrike" cap="none" normalizeH="0" baseline="0" dirty="0" smtClean="0">
                <a:ln>
                  <a:noFill/>
                </a:ln>
                <a:solidFill>
                  <a:schemeClr val="tx1"/>
                </a:solidFill>
                <a:effectLst/>
                <a:latin typeface="+mj-lt"/>
                <a:ea typeface="Calibri" panose="020F0502020204030204" pitchFamily="34" charset="0"/>
              </a:rPr>
              <a:t>Lillis, Grand Lodge Representative</a:t>
            </a:r>
            <a:r>
              <a:rPr kumimoji="0" lang="en-US" altLang="en-US" b="0" i="0" u="none" strike="noStrike" cap="none" normalizeH="0" dirty="0" smtClean="0">
                <a:ln>
                  <a:noFill/>
                </a:ln>
                <a:solidFill>
                  <a:schemeClr val="tx1"/>
                </a:solidFill>
                <a:effectLst/>
                <a:latin typeface="+mj-lt"/>
                <a:ea typeface="Calibri" panose="020F0502020204030204" pitchFamily="34" charset="0"/>
              </a:rPr>
              <a:t> - </a:t>
            </a:r>
            <a:r>
              <a:rPr kumimoji="0" lang="en-US" altLang="en-US" b="0" i="0" u="none" strike="noStrike" cap="none" normalizeH="0" baseline="0" dirty="0" smtClean="0">
                <a:ln>
                  <a:noFill/>
                </a:ln>
                <a:solidFill>
                  <a:schemeClr val="tx1"/>
                </a:solidFill>
                <a:effectLst/>
                <a:latin typeface="+mj-lt"/>
                <a:ea typeface="Calibri" panose="020F0502020204030204" pitchFamily="34" charset="0"/>
              </a:rPr>
              <a:t>IAM Western Territory </a:t>
            </a:r>
            <a:endParaRPr kumimoji="0" lang="en-US" altLang="en-US" b="0" i="0" u="none" strike="noStrike" cap="none" normalizeH="0" baseline="0" dirty="0" smtClean="0">
              <a:ln>
                <a:noFill/>
              </a:ln>
              <a:solidFill>
                <a:schemeClr val="tx1"/>
              </a:solidFill>
              <a:effectLst/>
              <a:latin typeface="+mj-lt"/>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smtClean="0">
              <a:ln>
                <a:noFill/>
              </a:ln>
              <a:solidFill>
                <a:schemeClr val="tx1"/>
              </a:solidFill>
              <a:effectLst/>
              <a:latin typeface="+mj-lt"/>
              <a:ea typeface="Calibri" panose="020F0502020204030204" pitchFamily="34" charset="0"/>
            </a:endParaRPr>
          </a:p>
          <a:p>
            <a:pPr marL="0" lvl="0" defTabSz="914400">
              <a:buClrTx/>
              <a:buSzTx/>
              <a:buNone/>
            </a:pPr>
            <a:r>
              <a:rPr kumimoji="0" lang="en-US" altLang="en-US" b="0" i="0" u="none" strike="noStrike" cap="none" normalizeH="0" baseline="0" dirty="0" smtClean="0">
                <a:ln>
                  <a:noFill/>
                </a:ln>
                <a:solidFill>
                  <a:schemeClr val="tx1"/>
                </a:solidFill>
                <a:effectLst/>
                <a:latin typeface="+mj-lt"/>
                <a:ea typeface="Calibri" panose="020F0502020204030204" pitchFamily="34" charset="0"/>
              </a:rPr>
              <a:t>Jon </a:t>
            </a:r>
            <a:r>
              <a:rPr kumimoji="0" lang="en-US" altLang="en-US" b="0" i="0" u="none" strike="noStrike" cap="none" normalizeH="0" baseline="0" dirty="0" smtClean="0">
                <a:ln>
                  <a:noFill/>
                </a:ln>
                <a:solidFill>
                  <a:schemeClr val="tx1"/>
                </a:solidFill>
                <a:effectLst/>
                <a:latin typeface="+mj-lt"/>
                <a:ea typeface="Calibri" panose="020F0502020204030204" pitchFamily="34" charset="0"/>
              </a:rPr>
              <a:t>Michael Goddard, Grand Lodge Representative</a:t>
            </a:r>
            <a:r>
              <a:rPr kumimoji="0" lang="en-US" altLang="en-US" b="0" i="0" u="none" strike="noStrike" cap="none" normalizeH="0" dirty="0" smtClean="0">
                <a:ln>
                  <a:noFill/>
                </a:ln>
                <a:solidFill>
                  <a:schemeClr val="tx1"/>
                </a:solidFill>
                <a:effectLst/>
                <a:latin typeface="+mj-lt"/>
                <a:ea typeface="Calibri" panose="020F0502020204030204" pitchFamily="34" charset="0"/>
              </a:rPr>
              <a:t> - </a:t>
            </a:r>
            <a:r>
              <a:rPr kumimoji="0" lang="en-US" altLang="en-US" b="0" i="0" u="none" strike="noStrike" cap="none" normalizeH="0" baseline="0" dirty="0" smtClean="0">
                <a:ln>
                  <a:noFill/>
                </a:ln>
                <a:solidFill>
                  <a:schemeClr val="tx1"/>
                </a:solidFill>
                <a:effectLst/>
                <a:latin typeface="+mj-lt"/>
                <a:ea typeface="Calibri" panose="020F0502020204030204" pitchFamily="34" charset="0"/>
              </a:rPr>
              <a:t>IAM </a:t>
            </a:r>
            <a:r>
              <a:rPr lang="en-US" altLang="en-US" dirty="0">
                <a:latin typeface="+mj-lt"/>
                <a:ea typeface="Calibri" panose="020F0502020204030204" pitchFamily="34" charset="0"/>
              </a:rPr>
              <a:t>Western Territory </a:t>
            </a:r>
            <a:r>
              <a:rPr kumimoji="0" lang="en-US" altLang="en-US" b="0" i="0" u="none" strike="noStrike" cap="none" normalizeH="0" baseline="0" dirty="0" smtClean="0">
                <a:ln>
                  <a:noFill/>
                </a:ln>
                <a:solidFill>
                  <a:schemeClr val="tx1"/>
                </a:solidFill>
                <a:effectLst/>
                <a:latin typeface="+mj-lt"/>
                <a:ea typeface="Calibri" panose="020F0502020204030204" pitchFamily="34" charset="0"/>
              </a:rPr>
              <a:t>            </a:t>
            </a:r>
            <a:endParaRPr kumimoji="0" lang="en-US" altLang="en-US" b="0" i="0" u="none" strike="noStrike" cap="none" normalizeH="0" baseline="0" dirty="0" smtClean="0">
              <a:ln>
                <a:noFill/>
              </a:ln>
              <a:solidFill>
                <a:schemeClr val="tx1"/>
              </a:solidFill>
              <a:effectLst/>
              <a:latin typeface="+mj-lt"/>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smtClean="0">
              <a:ln>
                <a:noFill/>
              </a:ln>
              <a:solidFill>
                <a:schemeClr val="tx1"/>
              </a:solidFill>
              <a:effectLst/>
              <a:latin typeface="+mj-lt"/>
              <a:ea typeface="Calibri" panose="020F0502020204030204" pitchFamily="34" charset="0"/>
            </a:endParaRPr>
          </a:p>
          <a:p>
            <a:pPr marL="0" lvl="0" defTabSz="914400">
              <a:buClrTx/>
              <a:buSzTx/>
              <a:buNone/>
            </a:pPr>
            <a:r>
              <a:rPr kumimoji="0" lang="en-US" altLang="en-US" b="0" i="0" u="none" strike="noStrike" cap="none" normalizeH="0" baseline="0" dirty="0" smtClean="0">
                <a:ln>
                  <a:noFill/>
                </a:ln>
                <a:solidFill>
                  <a:schemeClr val="tx1"/>
                </a:solidFill>
                <a:effectLst/>
                <a:latin typeface="+mj-lt"/>
                <a:ea typeface="Calibri" panose="020F0502020204030204" pitchFamily="34" charset="0"/>
              </a:rPr>
              <a:t>Robert </a:t>
            </a:r>
            <a:r>
              <a:rPr kumimoji="0" lang="en-US" altLang="en-US" b="0" i="0" u="none" strike="noStrike" cap="none" normalizeH="0" baseline="0" dirty="0" smtClean="0">
                <a:ln>
                  <a:noFill/>
                </a:ln>
                <a:solidFill>
                  <a:schemeClr val="tx1"/>
                </a:solidFill>
                <a:effectLst/>
                <a:latin typeface="+mj-lt"/>
                <a:ea typeface="Calibri" panose="020F0502020204030204" pitchFamily="34" charset="0"/>
              </a:rPr>
              <a:t>Lillis,</a:t>
            </a:r>
            <a:r>
              <a:rPr kumimoji="0" lang="en-US" altLang="en-US" b="0" i="0" u="none" strike="noStrike" cap="none" normalizeH="0" dirty="0" smtClean="0">
                <a:ln>
                  <a:noFill/>
                </a:ln>
                <a:solidFill>
                  <a:schemeClr val="tx1"/>
                </a:solidFill>
                <a:effectLst/>
                <a:latin typeface="+mj-lt"/>
                <a:ea typeface="Calibri" panose="020F0502020204030204" pitchFamily="34" charset="0"/>
              </a:rPr>
              <a:t> President, </a:t>
            </a:r>
            <a:r>
              <a:rPr kumimoji="0" lang="en-US" altLang="en-US" b="0" i="0" u="none" strike="noStrike" cap="none" normalizeH="0" baseline="0" dirty="0" smtClean="0">
                <a:ln>
                  <a:noFill/>
                </a:ln>
                <a:solidFill>
                  <a:schemeClr val="tx1"/>
                </a:solidFill>
                <a:effectLst/>
                <a:latin typeface="+mj-lt"/>
                <a:ea typeface="Calibri" panose="020F0502020204030204" pitchFamily="34" charset="0"/>
              </a:rPr>
              <a:t>LL 1998 - </a:t>
            </a:r>
            <a:r>
              <a:rPr lang="en-US" altLang="en-US" dirty="0">
                <a:latin typeface="+mj-lt"/>
                <a:ea typeface="Calibri" panose="020F0502020204030204" pitchFamily="34" charset="0"/>
              </a:rPr>
              <a:t>IAM- </a:t>
            </a:r>
            <a:r>
              <a:rPr lang="en-US" altLang="en-US" dirty="0">
                <a:latin typeface="+mj-lt"/>
                <a:ea typeface="Calibri" panose="020F0502020204030204" pitchFamily="34" charset="0"/>
              </a:rPr>
              <a:t>Western </a:t>
            </a:r>
            <a:r>
              <a:rPr lang="en-US" altLang="en-US" dirty="0" smtClean="0">
                <a:latin typeface="+mj-lt"/>
                <a:ea typeface="Calibri" panose="020F0502020204030204" pitchFamily="34" charset="0"/>
              </a:rPr>
              <a:t>Territory</a:t>
            </a:r>
            <a:endParaRPr kumimoji="0" lang="en-US" altLang="en-US" b="0" i="0" u="none" strike="noStrike" cap="none" normalizeH="0" baseline="0" dirty="0" smtClean="0">
              <a:ln>
                <a:noFill/>
              </a:ln>
              <a:solidFill>
                <a:schemeClr val="tx1"/>
              </a:solidFill>
              <a:effectLst/>
              <a:latin typeface="+mj-lt"/>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smtClean="0">
              <a:ln>
                <a:noFill/>
              </a:ln>
              <a:solidFill>
                <a:schemeClr val="tx1"/>
              </a:solidFill>
              <a:effectLst/>
              <a:latin typeface="+mj-lt"/>
              <a:ea typeface="Calibri" panose="020F0502020204030204"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mj-lt"/>
                <a:ea typeface="Calibri" panose="020F0502020204030204" pitchFamily="34" charset="0"/>
              </a:rPr>
              <a:t>Joe </a:t>
            </a:r>
            <a:r>
              <a:rPr kumimoji="0" lang="en-US" altLang="en-US" b="0" i="0" u="none" strike="noStrike" cap="none" normalizeH="0" baseline="0" dirty="0" smtClean="0">
                <a:ln>
                  <a:noFill/>
                </a:ln>
                <a:solidFill>
                  <a:schemeClr val="tx1"/>
                </a:solidFill>
                <a:effectLst/>
                <a:latin typeface="+mj-lt"/>
                <a:ea typeface="Calibri" panose="020F0502020204030204" pitchFamily="34" charset="0"/>
              </a:rPr>
              <a:t>Greaser, Grand Lodge Representative</a:t>
            </a:r>
            <a:r>
              <a:rPr kumimoji="0" lang="en-US" altLang="en-US" b="0" i="0" u="none" strike="noStrike" cap="none" normalizeH="0" dirty="0" smtClean="0">
                <a:ln>
                  <a:noFill/>
                </a:ln>
                <a:solidFill>
                  <a:schemeClr val="tx1"/>
                </a:solidFill>
                <a:effectLst/>
                <a:latin typeface="+mj-lt"/>
                <a:ea typeface="Calibri" panose="020F0502020204030204" pitchFamily="34" charset="0"/>
              </a:rPr>
              <a:t> - </a:t>
            </a:r>
            <a:r>
              <a:rPr kumimoji="0" lang="en-US" altLang="en-US" b="0" i="0" u="none" strike="noStrike" cap="none" normalizeH="0" baseline="0" dirty="0" smtClean="0">
                <a:ln>
                  <a:noFill/>
                </a:ln>
                <a:solidFill>
                  <a:schemeClr val="tx1"/>
                </a:solidFill>
                <a:effectLst/>
                <a:latin typeface="+mj-lt"/>
                <a:ea typeface="Calibri" panose="020F0502020204030204" pitchFamily="34" charset="0"/>
              </a:rPr>
              <a:t>IAM Southern Territory </a:t>
            </a:r>
            <a:endParaRPr kumimoji="0" lang="en-US" altLang="en-US" b="0" i="0" u="none" strike="noStrike" cap="none" normalizeH="0" baseline="0" dirty="0" smtClean="0">
              <a:ln>
                <a:noFill/>
              </a:ln>
              <a:solidFill>
                <a:schemeClr val="tx1"/>
              </a:solidFill>
              <a:effectLst/>
              <a:latin typeface="+mj-lt"/>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smtClean="0">
              <a:ln>
                <a:noFill/>
              </a:ln>
              <a:solidFill>
                <a:schemeClr val="tx1"/>
              </a:solidFill>
              <a:effectLst/>
              <a:latin typeface="+mj-lt"/>
              <a:ea typeface="Calibri" panose="020F0502020204030204"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mj-lt"/>
                <a:ea typeface="Calibri" panose="020F0502020204030204" pitchFamily="34" charset="0"/>
              </a:rPr>
              <a:t>Jeff </a:t>
            </a:r>
            <a:r>
              <a:rPr kumimoji="0" lang="en-US" altLang="en-US" b="0" i="0" u="none" strike="noStrike" cap="none" normalizeH="0" baseline="0" dirty="0" smtClean="0">
                <a:ln>
                  <a:noFill/>
                </a:ln>
                <a:solidFill>
                  <a:schemeClr val="tx1"/>
                </a:solidFill>
                <a:effectLst/>
                <a:latin typeface="+mj-lt"/>
                <a:ea typeface="Calibri" panose="020F0502020204030204" pitchFamily="34" charset="0"/>
              </a:rPr>
              <a:t>Friday, General Council</a:t>
            </a:r>
            <a:r>
              <a:rPr kumimoji="0" lang="en-US" altLang="en-US" b="0" i="0" u="none" strike="noStrike" cap="none" normalizeH="0" dirty="0" smtClean="0">
                <a:ln>
                  <a:noFill/>
                </a:ln>
                <a:solidFill>
                  <a:schemeClr val="tx1"/>
                </a:solidFill>
                <a:effectLst/>
                <a:latin typeface="+mj-lt"/>
                <a:ea typeface="Calibri" panose="020F0502020204030204" pitchFamily="34" charset="0"/>
              </a:rPr>
              <a:t> - </a:t>
            </a:r>
            <a:r>
              <a:rPr kumimoji="0" lang="en-US" altLang="en-US" b="0" i="0" u="none" strike="noStrike" cap="none" normalizeH="0" baseline="0" dirty="0" smtClean="0">
                <a:ln>
                  <a:noFill/>
                </a:ln>
                <a:solidFill>
                  <a:schemeClr val="tx1"/>
                </a:solidFill>
                <a:effectLst/>
                <a:latin typeface="+mj-lt"/>
                <a:ea typeface="Calibri" panose="020F0502020204030204" pitchFamily="34" charset="0"/>
              </a:rPr>
              <a:t>NFFE/IAM </a:t>
            </a: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rPr>
              <a:t> </a:t>
            </a:r>
            <a:r>
              <a:rPr kumimoji="0" lang="en-US" altLang="en-US" sz="800" b="0" i="0" u="none" strike="noStrike" cap="none" normalizeH="0" baseline="0" dirty="0" smtClean="0">
                <a:ln>
                  <a:noFill/>
                </a:ln>
                <a:solidFill>
                  <a:schemeClr val="tx1"/>
                </a:solidFill>
                <a:effectLst/>
                <a:latin typeface="Arial" panose="020B0604020202020204" pitchFamily="34"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058628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1"/>
            <a:ext cx="10018713" cy="1033669"/>
          </a:xfrm>
        </p:spPr>
        <p:txBody>
          <a:bodyPr>
            <a:normAutofit/>
          </a:bodyPr>
          <a:lstStyle/>
          <a:p>
            <a:pPr algn="r"/>
            <a:r>
              <a:rPr lang="en-US" sz="4400" dirty="0" smtClean="0"/>
              <a:t>Security Appeals - Why is this Relevant?</a:t>
            </a:r>
            <a:endParaRPr lang="en-US" sz="4400" dirty="0"/>
          </a:p>
        </p:txBody>
      </p:sp>
      <p:sp>
        <p:nvSpPr>
          <p:cNvPr id="3" name="Content Placeholder 2"/>
          <p:cNvSpPr>
            <a:spLocks noGrp="1"/>
          </p:cNvSpPr>
          <p:nvPr>
            <p:ph idx="1"/>
          </p:nvPr>
        </p:nvSpPr>
        <p:spPr>
          <a:xfrm>
            <a:off x="1484310" y="1540566"/>
            <a:ext cx="10018713" cy="4071730"/>
          </a:xfrm>
        </p:spPr>
        <p:txBody>
          <a:bodyPr>
            <a:normAutofit/>
          </a:bodyPr>
          <a:lstStyle/>
          <a:p>
            <a:endParaRPr lang="en-US" sz="3600" dirty="0" smtClean="0"/>
          </a:p>
          <a:p>
            <a:r>
              <a:rPr lang="en-US" sz="3600" dirty="0" smtClean="0"/>
              <a:t>A forum to serve our members outside of the CBA;</a:t>
            </a:r>
          </a:p>
          <a:p>
            <a:r>
              <a:rPr lang="en-US" sz="3600" dirty="0"/>
              <a:t>A platform to </a:t>
            </a:r>
            <a:r>
              <a:rPr lang="en-US" sz="3600" dirty="0" smtClean="0"/>
              <a:t>Organize non-members;</a:t>
            </a:r>
            <a:endParaRPr lang="en-US" sz="3600" dirty="0"/>
          </a:p>
          <a:p>
            <a:r>
              <a:rPr lang="en-US" sz="3600" dirty="0" smtClean="0"/>
              <a:t>To support our members through a challenging time, and hopefully keep their job;</a:t>
            </a:r>
          </a:p>
          <a:p>
            <a:pPr marL="0" indent="0">
              <a:buNone/>
            </a:pPr>
            <a:endParaRPr lang="en-US" dirty="0"/>
          </a:p>
        </p:txBody>
      </p:sp>
    </p:spTree>
    <p:extLst>
      <p:ext uri="{BB962C8B-B14F-4D97-AF65-F5344CB8AC3E}">
        <p14:creationId xmlns:p14="http://schemas.microsoft.com/office/powerpoint/2010/main" val="514972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p:txBody>
          <a:bodyPr>
            <a:normAutofit fontScale="90000"/>
          </a:bodyPr>
          <a:lstStyle/>
          <a:p>
            <a:r>
              <a:rPr lang="en-US" dirty="0" smtClean="0"/>
              <a:t>REGULATIONS &amp; </a:t>
            </a:r>
            <a:br>
              <a:rPr lang="en-US" dirty="0" smtClean="0"/>
            </a:br>
            <a:r>
              <a:rPr lang="en-US" dirty="0" smtClean="0"/>
              <a:t>DUE PROCESS</a:t>
            </a:r>
            <a:br>
              <a:rPr lang="en-US" dirty="0" smtClean="0"/>
            </a:br>
            <a:endParaRPr lang="en-US" dirty="0"/>
          </a:p>
        </p:txBody>
      </p:sp>
      <p:sp>
        <p:nvSpPr>
          <p:cNvPr id="10" name="Subtitle 9"/>
          <p:cNvSpPr>
            <a:spLocks noGrp="1"/>
          </p:cNvSpPr>
          <p:nvPr>
            <p:ph type="subTitle" idx="1"/>
          </p:nvPr>
        </p:nvSpPr>
        <p:spPr/>
        <p:txBody>
          <a:bodyPr>
            <a:noAutofit/>
          </a:bodyPr>
          <a:lstStyle/>
          <a:p>
            <a:r>
              <a:rPr lang="en-US" sz="4000" dirty="0" smtClean="0"/>
              <a:t>Basis for Debarment</a:t>
            </a:r>
          </a:p>
          <a:p>
            <a:r>
              <a:rPr lang="en-US" sz="4000" dirty="0" smtClean="0"/>
              <a:t>Appeal Rights</a:t>
            </a:r>
            <a:endParaRPr lang="en-US" sz="4000" dirty="0"/>
          </a:p>
        </p:txBody>
      </p:sp>
    </p:spTree>
    <p:extLst>
      <p:ext uri="{BB962C8B-B14F-4D97-AF65-F5344CB8AC3E}">
        <p14:creationId xmlns:p14="http://schemas.microsoft.com/office/powerpoint/2010/main" val="3131326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685801"/>
            <a:ext cx="10018713" cy="1321904"/>
          </a:xfrm>
        </p:spPr>
        <p:txBody>
          <a:bodyPr>
            <a:normAutofit/>
          </a:bodyPr>
          <a:lstStyle/>
          <a:p>
            <a:pPr algn="r"/>
            <a:r>
              <a:rPr lang="en-US" dirty="0" smtClean="0"/>
              <a:t>RESOURCES:</a:t>
            </a:r>
            <a:endParaRPr lang="en-US" dirty="0"/>
          </a:p>
        </p:txBody>
      </p:sp>
      <p:sp>
        <p:nvSpPr>
          <p:cNvPr id="5" name="Content Placeholder 4"/>
          <p:cNvSpPr>
            <a:spLocks noGrp="1"/>
          </p:cNvSpPr>
          <p:nvPr>
            <p:ph idx="1"/>
          </p:nvPr>
        </p:nvSpPr>
        <p:spPr>
          <a:xfrm>
            <a:off x="1484310" y="1908313"/>
            <a:ext cx="10018713" cy="3882887"/>
          </a:xfrm>
        </p:spPr>
        <p:txBody>
          <a:bodyPr>
            <a:normAutofit lnSpcReduction="10000"/>
          </a:bodyPr>
          <a:lstStyle/>
          <a:p>
            <a:pPr marL="0" indent="0">
              <a:buNone/>
            </a:pPr>
            <a:endParaRPr lang="en-US" dirty="0" smtClean="0"/>
          </a:p>
          <a:p>
            <a:r>
              <a:rPr lang="en-US" u="sng" dirty="0" smtClean="0"/>
              <a:t>Guide to Security Clearance Law and Procedure</a:t>
            </a:r>
            <a:r>
              <a:rPr lang="en-US" dirty="0" smtClean="0"/>
              <a:t>, Elizabeth Newman</a:t>
            </a:r>
          </a:p>
          <a:p>
            <a:r>
              <a:rPr lang="en-US" dirty="0" smtClean="0"/>
              <a:t>EXECUTIVE </a:t>
            </a:r>
            <a:r>
              <a:rPr lang="en-US" dirty="0"/>
              <a:t>ORDER </a:t>
            </a:r>
            <a:r>
              <a:rPr lang="en-US" dirty="0" smtClean="0"/>
              <a:t>108651 - Safeguarding Classified Information Within Industry</a:t>
            </a:r>
            <a:endParaRPr lang="en-US" u="sng" dirty="0" smtClean="0">
              <a:hlinkClick r:id="rId2"/>
            </a:endParaRPr>
          </a:p>
          <a:p>
            <a:r>
              <a:rPr lang="en-US" u="sng" dirty="0" smtClean="0">
                <a:hlinkClick r:id="rId2"/>
              </a:rPr>
              <a:t>http://ogc.osd.mil/doha/isp.html</a:t>
            </a:r>
            <a:r>
              <a:rPr lang="en-US" u="sng" dirty="0" smtClean="0"/>
              <a:t>: </a:t>
            </a:r>
            <a:r>
              <a:rPr lang="en-US" dirty="0"/>
              <a:t>For basic </a:t>
            </a:r>
            <a:r>
              <a:rPr lang="en-US" dirty="0" smtClean="0"/>
              <a:t>research- The Defense Office of Hearings and Appeals (DOHA) adjudicates industrial security clearance cases under DoD Directive 5220.6.  </a:t>
            </a:r>
          </a:p>
          <a:p>
            <a:r>
              <a:rPr lang="en-US" dirty="0" smtClean="0"/>
              <a:t>IAM Vlodge:  Troubleshooting DoD Security Clearances for IAM Members</a:t>
            </a:r>
          </a:p>
          <a:p>
            <a:r>
              <a:rPr lang="en-US" dirty="0" smtClean="0"/>
              <a:t>IAM Vlodge:  Model </a:t>
            </a:r>
            <a:r>
              <a:rPr lang="en-US" dirty="0"/>
              <a:t>l</a:t>
            </a:r>
            <a:r>
              <a:rPr lang="en-US" dirty="0" smtClean="0"/>
              <a:t>anguage for bargaining security </a:t>
            </a:r>
            <a:r>
              <a:rPr lang="en-US" dirty="0"/>
              <a:t>r</a:t>
            </a:r>
            <a:r>
              <a:rPr lang="en-US" dirty="0" smtClean="0"/>
              <a:t>egulations  </a:t>
            </a:r>
            <a:endParaRPr lang="en-US" dirty="0"/>
          </a:p>
        </p:txBody>
      </p:sp>
    </p:spTree>
    <p:extLst>
      <p:ext uri="{BB962C8B-B14F-4D97-AF65-F5344CB8AC3E}">
        <p14:creationId xmlns:p14="http://schemas.microsoft.com/office/powerpoint/2010/main" val="30819385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RESOURCES (continued):</a:t>
            </a:r>
            <a:endParaRPr lang="en-US" dirty="0"/>
          </a:p>
        </p:txBody>
      </p:sp>
      <p:sp>
        <p:nvSpPr>
          <p:cNvPr id="4" name="Content Placeholder 3"/>
          <p:cNvSpPr>
            <a:spLocks noGrp="1"/>
          </p:cNvSpPr>
          <p:nvPr>
            <p:ph idx="1"/>
          </p:nvPr>
        </p:nvSpPr>
        <p:spPr/>
        <p:txBody>
          <a:bodyPr/>
          <a:lstStyle/>
          <a:p>
            <a:r>
              <a:rPr lang="en-US" dirty="0" smtClean="0"/>
              <a:t>Debarment:  An Guide for Installation Commanders, MAJ Jerry Cherry, </a:t>
            </a:r>
            <a:r>
              <a:rPr lang="en-US" dirty="0"/>
              <a:t>USAF </a:t>
            </a:r>
            <a:r>
              <a:rPr lang="en-US" dirty="0" smtClean="0"/>
              <a:t>2001;</a:t>
            </a:r>
          </a:p>
          <a:p>
            <a:r>
              <a:rPr lang="en-US" dirty="0"/>
              <a:t>IAM Vlodge:  Troubleshooting DoD Security Clearances for IAM Members</a:t>
            </a:r>
          </a:p>
          <a:p>
            <a:r>
              <a:rPr lang="en-US" dirty="0"/>
              <a:t>IAM Vlodge:  Model language for bargaining security regulations  </a:t>
            </a:r>
          </a:p>
          <a:p>
            <a:endParaRPr lang="en-US" dirty="0" smtClean="0"/>
          </a:p>
          <a:p>
            <a:endParaRPr lang="en-US" dirty="0" smtClean="0"/>
          </a:p>
          <a:p>
            <a:endParaRPr lang="en-US" dirty="0"/>
          </a:p>
        </p:txBody>
      </p:sp>
    </p:spTree>
    <p:extLst>
      <p:ext uri="{BB962C8B-B14F-4D97-AF65-F5344CB8AC3E}">
        <p14:creationId xmlns:p14="http://schemas.microsoft.com/office/powerpoint/2010/main" val="20864975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Security Clearance Appeal Rights</a:t>
            </a:r>
            <a:endParaRPr lang="en-US" dirty="0"/>
          </a:p>
        </p:txBody>
      </p:sp>
      <p:sp>
        <p:nvSpPr>
          <p:cNvPr id="3" name="Subtitle 2"/>
          <p:cNvSpPr>
            <a:spLocks noGrp="1"/>
          </p:cNvSpPr>
          <p:nvPr>
            <p:ph type="subTitle" idx="1"/>
          </p:nvPr>
        </p:nvSpPr>
        <p:spPr/>
        <p:txBody>
          <a:bodyPr/>
          <a:lstStyle/>
          <a:p>
            <a:r>
              <a:rPr lang="en-US" dirty="0" smtClean="0"/>
              <a:t>Other than DOHA</a:t>
            </a:r>
          </a:p>
          <a:p>
            <a:endParaRPr lang="en-US" dirty="0"/>
          </a:p>
          <a:p>
            <a:r>
              <a:rPr lang="en-US" dirty="0" smtClean="0"/>
              <a:t>Jefferson Friday, Attorney, IAM, NFFE</a:t>
            </a:r>
            <a:endParaRPr lang="en-US" dirty="0"/>
          </a:p>
        </p:txBody>
      </p:sp>
    </p:spTree>
    <p:extLst>
      <p:ext uri="{BB962C8B-B14F-4D97-AF65-F5344CB8AC3E}">
        <p14:creationId xmlns:p14="http://schemas.microsoft.com/office/powerpoint/2010/main" val="6319712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Security Clearance Issues</a:t>
            </a:r>
          </a:p>
        </p:txBody>
      </p:sp>
      <p:sp>
        <p:nvSpPr>
          <p:cNvPr id="5" name="Content Placeholder 4"/>
          <p:cNvSpPr>
            <a:spLocks noGrp="1"/>
          </p:cNvSpPr>
          <p:nvPr>
            <p:ph idx="1"/>
          </p:nvPr>
        </p:nvSpPr>
        <p:spPr>
          <a:xfrm>
            <a:off x="1484311" y="1828801"/>
            <a:ext cx="10018713" cy="4107304"/>
          </a:xfrm>
        </p:spPr>
        <p:txBody>
          <a:bodyPr/>
          <a:lstStyle/>
          <a:p>
            <a:r>
              <a:rPr lang="en-US" dirty="0"/>
              <a:t>Generally employee has two concerns-maintaining the clearance and keeping his job</a:t>
            </a:r>
          </a:p>
          <a:p>
            <a:r>
              <a:rPr lang="en-US" dirty="0"/>
              <a:t>Frequently agencies revoke the clearance and then discharge the employee because the employee cannot perform the position without the clearance</a:t>
            </a:r>
          </a:p>
          <a:p>
            <a:r>
              <a:rPr lang="en-US" dirty="0"/>
              <a:t>Agencies also indefinitely suspend employees while clearances are suspended during investigations into those clearances</a:t>
            </a:r>
          </a:p>
        </p:txBody>
      </p:sp>
    </p:spTree>
    <p:extLst>
      <p:ext uri="{BB962C8B-B14F-4D97-AF65-F5344CB8AC3E}">
        <p14:creationId xmlns:p14="http://schemas.microsoft.com/office/powerpoint/2010/main" val="22363084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1752599"/>
          </a:xfrm>
        </p:spPr>
        <p:txBody>
          <a:bodyPr/>
          <a:lstStyle/>
          <a:p>
            <a:r>
              <a:rPr lang="en-US" dirty="0"/>
              <a:t>Types of Issues</a:t>
            </a:r>
          </a:p>
        </p:txBody>
      </p:sp>
      <p:sp>
        <p:nvSpPr>
          <p:cNvPr id="3" name="Content Placeholder 2"/>
          <p:cNvSpPr>
            <a:spLocks noGrp="1"/>
          </p:cNvSpPr>
          <p:nvPr>
            <p:ph idx="1"/>
          </p:nvPr>
        </p:nvSpPr>
        <p:spPr>
          <a:xfrm>
            <a:off x="1484309" y="1856280"/>
            <a:ext cx="10018713" cy="4736892"/>
          </a:xfrm>
        </p:spPr>
        <p:txBody>
          <a:bodyPr>
            <a:normAutofit fontScale="92500" lnSpcReduction="10000"/>
          </a:bodyPr>
          <a:lstStyle/>
          <a:p>
            <a:r>
              <a:rPr lang="en-US" dirty="0"/>
              <a:t>Security clearance has a traditional meaning in the sense of a denial of a secret, top secret, or sensitive compartmented information (“SCI”) </a:t>
            </a:r>
          </a:p>
          <a:p>
            <a:r>
              <a:rPr lang="en-US" dirty="0"/>
              <a:t>May also involve denial of access to buildings or areas within buildings, or denial of access to computers or networks or other types of sensitive information. Similar concerns</a:t>
            </a:r>
          </a:p>
          <a:p>
            <a:r>
              <a:rPr lang="en-US" dirty="0"/>
              <a:t>Information may be classified at one of three levels -- "</a:t>
            </a:r>
            <a:r>
              <a:rPr lang="en-US" b="1" dirty="0"/>
              <a:t>top secret</a:t>
            </a:r>
            <a:r>
              <a:rPr lang="en-US" dirty="0"/>
              <a:t>," "</a:t>
            </a:r>
            <a:r>
              <a:rPr lang="en-US" b="1" dirty="0"/>
              <a:t>secret</a:t>
            </a:r>
            <a:r>
              <a:rPr lang="en-US" dirty="0"/>
              <a:t>," and "</a:t>
            </a:r>
            <a:r>
              <a:rPr lang="en-US" b="1" dirty="0"/>
              <a:t>confidential</a:t>
            </a:r>
            <a:r>
              <a:rPr lang="en-US" dirty="0"/>
              <a:t>":</a:t>
            </a:r>
          </a:p>
          <a:p>
            <a:pPr lvl="1"/>
            <a:r>
              <a:rPr lang="en-US" dirty="0"/>
              <a:t>"Top secret" applies to information that reasonably could be expected to cause exceptionally grave damage to national security. </a:t>
            </a:r>
          </a:p>
          <a:p>
            <a:pPr lvl="1"/>
            <a:r>
              <a:rPr lang="en-US" dirty="0"/>
              <a:t>"Secret" applies to information that reasonably could be expected to cause serious damage to national security. </a:t>
            </a:r>
          </a:p>
          <a:p>
            <a:pPr lvl="1"/>
            <a:r>
              <a:rPr lang="en-US" dirty="0"/>
              <a:t>"Confidential" applies to information that reasonably could be expected to cause damage to national security.</a:t>
            </a:r>
          </a:p>
          <a:p>
            <a:endParaRPr lang="en-US" dirty="0"/>
          </a:p>
          <a:p>
            <a:endParaRPr lang="en-US" dirty="0"/>
          </a:p>
        </p:txBody>
      </p:sp>
    </p:spTree>
    <p:extLst>
      <p:ext uri="{BB962C8B-B14F-4D97-AF65-F5344CB8AC3E}">
        <p14:creationId xmlns:p14="http://schemas.microsoft.com/office/powerpoint/2010/main" val="22461641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341026"/>
            <a:ext cx="10018713" cy="1752599"/>
          </a:xfrm>
        </p:spPr>
        <p:txBody>
          <a:bodyPr/>
          <a:lstStyle/>
          <a:p>
            <a:r>
              <a:rPr lang="en-US" dirty="0"/>
              <a:t>Due process- A Property Interest?</a:t>
            </a:r>
          </a:p>
        </p:txBody>
      </p:sp>
      <p:sp>
        <p:nvSpPr>
          <p:cNvPr id="3" name="Content Placeholder 2"/>
          <p:cNvSpPr>
            <a:spLocks noGrp="1"/>
          </p:cNvSpPr>
          <p:nvPr>
            <p:ph idx="1"/>
          </p:nvPr>
        </p:nvSpPr>
        <p:spPr>
          <a:xfrm>
            <a:off x="1484310" y="2278505"/>
            <a:ext cx="10018713" cy="4062334"/>
          </a:xfrm>
        </p:spPr>
        <p:txBody>
          <a:bodyPr>
            <a:normAutofit fontScale="92500" lnSpcReduction="20000"/>
          </a:bodyPr>
          <a:lstStyle/>
          <a:p>
            <a:r>
              <a:rPr lang="en-US" dirty="0"/>
              <a:t>An employee does not have a property right to or a liberty interest in a security clearance. </a:t>
            </a:r>
            <a:r>
              <a:rPr lang="en-US" i="1" dirty="0"/>
              <a:t>Jones v. Department of the Navy</a:t>
            </a:r>
            <a:r>
              <a:rPr lang="en-US" dirty="0"/>
              <a:t>, 92 FMSR 7028 , 978 F.2d 1223 (Fed. Cir. 1992); </a:t>
            </a:r>
            <a:r>
              <a:rPr lang="en-US" i="1" dirty="0"/>
              <a:t>Department of the Navy v. Egan</a:t>
            </a:r>
            <a:r>
              <a:rPr lang="en-US" dirty="0"/>
              <a:t>, 88 FMSR 7009 , 484 U.S. 518 (U.S. 1988). </a:t>
            </a:r>
          </a:p>
          <a:p>
            <a:r>
              <a:rPr lang="en-US" dirty="0"/>
              <a:t>An employee does not have a liberty or property interest in access to classified information. </a:t>
            </a:r>
            <a:r>
              <a:rPr lang="en-US" i="1" dirty="0"/>
              <a:t>Robinson v. Department of Homeland Security</a:t>
            </a:r>
            <a:r>
              <a:rPr lang="en-US" dirty="0"/>
              <a:t>,  107 LRP 50544 , 498 F.3d 1361 (Fed. Cir. 2007), </a:t>
            </a:r>
            <a:r>
              <a:rPr lang="en-US" i="1" dirty="0"/>
              <a:t>citing Jones v. Department of the Navy</a:t>
            </a:r>
            <a:r>
              <a:rPr lang="en-US" dirty="0"/>
              <a:t>, 92 FMSR 7028 , 978 F.2d 1223 (Fed. Cir. 1992). </a:t>
            </a:r>
          </a:p>
          <a:p>
            <a:r>
              <a:rPr lang="en-US" dirty="0"/>
              <a:t>The opportunity an employee may have for access to top secret or other classified information is not subject to due process procedural protections but rather is subject to the applicable statutes and regulations for issuing and revoking such clearances. </a:t>
            </a:r>
            <a:r>
              <a:rPr lang="en-US" i="1" dirty="0"/>
              <a:t>Robinson v. Department of Homeland Security</a:t>
            </a:r>
            <a:r>
              <a:rPr lang="en-US" dirty="0"/>
              <a:t>, 107 LRP 50544 , 498 F.3d 1361 (Fed. Cir. 2007). </a:t>
            </a:r>
          </a:p>
          <a:p>
            <a:endParaRPr lang="en-US" dirty="0"/>
          </a:p>
          <a:p>
            <a:endParaRPr lang="en-US" dirty="0"/>
          </a:p>
        </p:txBody>
      </p:sp>
    </p:spTree>
    <p:extLst>
      <p:ext uri="{BB962C8B-B14F-4D97-AF65-F5344CB8AC3E}">
        <p14:creationId xmlns:p14="http://schemas.microsoft.com/office/powerpoint/2010/main" val="36952502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460947"/>
            <a:ext cx="10018713" cy="1752599"/>
          </a:xfrm>
        </p:spPr>
        <p:txBody>
          <a:bodyPr/>
          <a:lstStyle/>
          <a:p>
            <a:r>
              <a:rPr lang="en-US" dirty="0"/>
              <a:t>MSPB's Authority to Review</a:t>
            </a:r>
          </a:p>
        </p:txBody>
      </p:sp>
      <p:sp>
        <p:nvSpPr>
          <p:cNvPr id="3" name="Content Placeholder 2"/>
          <p:cNvSpPr>
            <a:spLocks noGrp="1"/>
          </p:cNvSpPr>
          <p:nvPr>
            <p:ph idx="1"/>
          </p:nvPr>
        </p:nvSpPr>
        <p:spPr>
          <a:xfrm>
            <a:off x="1484310" y="2053653"/>
            <a:ext cx="10018713" cy="4097311"/>
          </a:xfrm>
        </p:spPr>
        <p:txBody>
          <a:bodyPr>
            <a:normAutofit fontScale="92500" lnSpcReduction="10000"/>
          </a:bodyPr>
          <a:lstStyle/>
          <a:p>
            <a:r>
              <a:rPr lang="en-US" dirty="0"/>
              <a:t>The MSPB has no authority to review the merits of a security clearance determination. </a:t>
            </a:r>
            <a:r>
              <a:rPr lang="en-US" i="1" dirty="0"/>
              <a:t>Department of the Navy v. Egan</a:t>
            </a:r>
            <a:r>
              <a:rPr lang="en-US" dirty="0"/>
              <a:t>, 88 FMSR 7009 , 484 U.S. 518 (U.S. 1988);</a:t>
            </a:r>
            <a:r>
              <a:rPr lang="en-US" i="1" dirty="0"/>
              <a:t> Cheney v. Department of Justice</a:t>
            </a:r>
            <a:r>
              <a:rPr lang="en-US" dirty="0"/>
              <a:t>, 107 LRP 10841 , 479 F.3d 1343 (Fed. Cir. 2007). </a:t>
            </a:r>
          </a:p>
          <a:p>
            <a:r>
              <a:rPr lang="en-US" dirty="0"/>
              <a:t>The MSPB can only determine whether a security clearance was denied, whether the security clearance was a requirement of the appellant's position, and whether the procedures set forth in 5 USC 7513  were followed. </a:t>
            </a:r>
            <a:r>
              <a:rPr lang="en-US" i="1" dirty="0"/>
              <a:t>Cheney v. Department of Justice</a:t>
            </a:r>
            <a:r>
              <a:rPr lang="en-US" dirty="0"/>
              <a:t>, 107 LRP 10841 , 479 F.3d 1343 (Fed. Cir. 2007), citing </a:t>
            </a:r>
            <a:r>
              <a:rPr lang="en-US" i="1" dirty="0"/>
              <a:t>Hesse v. Department of State</a:t>
            </a:r>
            <a:r>
              <a:rPr lang="en-US" dirty="0"/>
              <a:t>, 100 FMSR 7018 , 217 F.3d 1372 (Fed. Cir. 2000). </a:t>
            </a:r>
          </a:p>
          <a:p>
            <a:r>
              <a:rPr lang="en-US" dirty="0"/>
              <a:t>Security clearance decisions are not reviewable for minimum due process protection. </a:t>
            </a:r>
            <a:r>
              <a:rPr lang="en-US" i="1" dirty="0"/>
              <a:t>Robinson v. Department of Homeland Security</a:t>
            </a:r>
            <a:r>
              <a:rPr lang="en-US" dirty="0"/>
              <a:t>, 107 LRP 50544 , 498 F.3d 1361 (Fed. Cir. 2007). </a:t>
            </a:r>
          </a:p>
          <a:p>
            <a:pPr marL="0" indent="0">
              <a:buNone/>
            </a:pPr>
            <a:endParaRPr lang="en-US" dirty="0"/>
          </a:p>
        </p:txBody>
      </p:sp>
    </p:spTree>
    <p:extLst>
      <p:ext uri="{BB962C8B-B14F-4D97-AF65-F5344CB8AC3E}">
        <p14:creationId xmlns:p14="http://schemas.microsoft.com/office/powerpoint/2010/main" val="10820224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4192" y="-89941"/>
            <a:ext cx="10018713" cy="869430"/>
          </a:xfrm>
        </p:spPr>
        <p:txBody>
          <a:bodyPr/>
          <a:lstStyle/>
          <a:p>
            <a:r>
              <a:rPr lang="en-US" dirty="0"/>
              <a:t>More Bad News</a:t>
            </a:r>
          </a:p>
        </p:txBody>
      </p:sp>
      <p:sp>
        <p:nvSpPr>
          <p:cNvPr id="3" name="Content Placeholder 2"/>
          <p:cNvSpPr>
            <a:spLocks noGrp="1"/>
          </p:cNvSpPr>
          <p:nvPr>
            <p:ph idx="1"/>
          </p:nvPr>
        </p:nvSpPr>
        <p:spPr>
          <a:xfrm>
            <a:off x="1484310" y="779489"/>
            <a:ext cx="10707690" cy="5846163"/>
          </a:xfrm>
        </p:spPr>
        <p:txBody>
          <a:bodyPr>
            <a:normAutofit fontScale="77500" lnSpcReduction="20000"/>
          </a:bodyPr>
          <a:lstStyle/>
          <a:p>
            <a:r>
              <a:rPr lang="en-US" dirty="0"/>
              <a:t>The determination of whether a position should require that its incumbent hold a security clearance is not open to review by the MSPB. </a:t>
            </a:r>
            <a:r>
              <a:rPr lang="en-US" i="1" dirty="0"/>
              <a:t>Skees v. Department of the Navy</a:t>
            </a:r>
            <a:r>
              <a:rPr lang="en-US" dirty="0"/>
              <a:t>, 88 FMSR 7039 , 864 F.2d 1576 (Fed. Cir. 1989); </a:t>
            </a:r>
            <a:r>
              <a:rPr lang="en-US" i="1" dirty="0"/>
              <a:t>Kriner v. Department of the Navy</a:t>
            </a:r>
            <a:r>
              <a:rPr lang="en-US" dirty="0"/>
              <a:t>, 94 FMSR 5162 , 61 MSPR 526  (MSPB 1994). </a:t>
            </a:r>
          </a:p>
          <a:p>
            <a:r>
              <a:rPr lang="en-US" dirty="0"/>
              <a:t>The MSPB is not authorized to review an agency's determination that a particular piece of information should be classified for national security reasons. </a:t>
            </a:r>
            <a:r>
              <a:rPr lang="en-US" i="1" dirty="0"/>
              <a:t>Croft v. Department of the Air Force</a:t>
            </a:r>
            <a:r>
              <a:rPr lang="en-US" dirty="0"/>
              <a:t>, 89 FMSR 5217 , 40 MSPR 320  (MSPB 1989), </a:t>
            </a:r>
            <a:r>
              <a:rPr lang="en-US" i="1" dirty="0"/>
              <a:t>citing Department of the Navy v. Egan</a:t>
            </a:r>
            <a:r>
              <a:rPr lang="en-US" dirty="0"/>
              <a:t>,  88 FMSR 7009 , 484 U.S. 518 (U.S. 1988). </a:t>
            </a:r>
          </a:p>
          <a:p>
            <a:r>
              <a:rPr lang="en-US" dirty="0"/>
              <a:t>The MSPB is authorized to review a claim that an employee was not actually working in a position requiring a security clearance. </a:t>
            </a:r>
            <a:r>
              <a:rPr lang="en-US" i="1" dirty="0"/>
              <a:t>West v. Department of the Navy</a:t>
            </a:r>
            <a:r>
              <a:rPr lang="en-US" dirty="0"/>
              <a:t>, 94 FMSR 5305 , 63 MSPR 86  (MSPB 1994). </a:t>
            </a:r>
          </a:p>
          <a:p>
            <a:r>
              <a:rPr lang="en-US" dirty="0"/>
              <a:t>The MSPB lacks authority to review security clearance determinations as personnel actions in the context of an IRA or whistleblower retaliation claim. </a:t>
            </a:r>
            <a:r>
              <a:rPr lang="en-US" i="1" dirty="0"/>
              <a:t>Hesse v. Department of State</a:t>
            </a:r>
            <a:r>
              <a:rPr lang="en-US" dirty="0"/>
              <a:t>, 100 FMSR 7018 , 217 F.3d 1372 (Fed. Cir. 2000); </a:t>
            </a:r>
            <a:r>
              <a:rPr lang="en-US" i="1" dirty="0"/>
              <a:t>Roach v. Department of the Army</a:t>
            </a:r>
            <a:r>
              <a:rPr lang="en-US" dirty="0"/>
              <a:t>, 99 FMSR 5263 , 82 MSPR 464  (MSPB 1999). </a:t>
            </a:r>
          </a:p>
          <a:p>
            <a:r>
              <a:rPr lang="en-US" dirty="0"/>
              <a:t>The MSPB is not authorized to review allegations of prohibited discrimination and reprisal when such affirmative defenses relate to the revocation of a security clearance. </a:t>
            </a:r>
            <a:r>
              <a:rPr lang="en-US" i="1" dirty="0"/>
              <a:t>Pangarova v. Department of the Army</a:t>
            </a:r>
            <a:r>
              <a:rPr lang="en-US" dirty="0"/>
              <a:t>, 89 FMSR 5417 , 42 MSPR 319  (MSPB 1989). </a:t>
            </a:r>
          </a:p>
          <a:p>
            <a:r>
              <a:rPr lang="en-US" dirty="0"/>
              <a:t>The MSPB will not review claims of disparate treatment in the denial or revocation of a security clearance. </a:t>
            </a:r>
            <a:r>
              <a:rPr lang="en-US" i="1" dirty="0"/>
              <a:t>Woroneski v. Department of the Navy,  </a:t>
            </a:r>
            <a:r>
              <a:rPr lang="en-US" dirty="0"/>
              <a:t>88 FMSR 5490 , 39 MSPR 366  (MSPB 1988). </a:t>
            </a:r>
          </a:p>
          <a:p>
            <a:r>
              <a:rPr lang="en-US" dirty="0"/>
              <a:t>The MSPB will not review claims of disability discrimination in the suspension or revocation of a security clearance. </a:t>
            </a:r>
            <a:r>
              <a:rPr lang="en-US" i="1" dirty="0"/>
              <a:t>Hinton v. Department of the Navy</a:t>
            </a:r>
            <a:r>
              <a:rPr lang="en-US" dirty="0"/>
              <a:t>,  94 FMSR 5222 , 61 MSPR 692  (MSPB 1994). </a:t>
            </a:r>
          </a:p>
          <a:p>
            <a:endParaRPr lang="en-US" dirty="0"/>
          </a:p>
        </p:txBody>
      </p:sp>
    </p:spTree>
    <p:extLst>
      <p:ext uri="{BB962C8B-B14F-4D97-AF65-F5344CB8AC3E}">
        <p14:creationId xmlns:p14="http://schemas.microsoft.com/office/powerpoint/2010/main" val="37992255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484310" y="495926"/>
            <a:ext cx="10018713" cy="1752599"/>
          </a:xfrm>
        </p:spPr>
        <p:txBody>
          <a:bodyPr/>
          <a:lstStyle/>
          <a:p>
            <a:r>
              <a:rPr lang="en-US" dirty="0"/>
              <a:t>EEOC</a:t>
            </a:r>
          </a:p>
        </p:txBody>
      </p:sp>
      <p:sp>
        <p:nvSpPr>
          <p:cNvPr id="7" name="Content Placeholder 6"/>
          <p:cNvSpPr>
            <a:spLocks noGrp="1"/>
          </p:cNvSpPr>
          <p:nvPr>
            <p:ph idx="1"/>
          </p:nvPr>
        </p:nvSpPr>
        <p:spPr>
          <a:xfrm>
            <a:off x="1484310" y="2248525"/>
            <a:ext cx="10018713" cy="3542675"/>
          </a:xfrm>
        </p:spPr>
        <p:txBody>
          <a:bodyPr>
            <a:normAutofit fontScale="92500"/>
          </a:bodyPr>
          <a:lstStyle/>
          <a:p>
            <a:r>
              <a:rPr lang="en-US" dirty="0"/>
              <a:t>"The Commission can review whether the grant, denial, or revocation of a security clearance was conducted in a discriminatory manner. Thus, the Commission can review whether procedural requirements in making security clearance determinations were followed without regard to an individual's protected status." EEOC Compliance Manual, Section 2: Threshold Issues (August 2009). </a:t>
            </a:r>
          </a:p>
          <a:p>
            <a:r>
              <a:rPr lang="en-US" dirty="0"/>
              <a:t>"[The] Commission is precluded from reviewing the substance of the security clearance determination or the security requirement under any of the EEO statutes." EEOC Compliance Manual, Section 2: Threshold Issues (August 2009). </a:t>
            </a:r>
          </a:p>
          <a:p>
            <a:endParaRPr lang="en-US" dirty="0"/>
          </a:p>
        </p:txBody>
      </p:sp>
    </p:spTree>
    <p:extLst>
      <p:ext uri="{BB962C8B-B14F-4D97-AF65-F5344CB8AC3E}">
        <p14:creationId xmlns:p14="http://schemas.microsoft.com/office/powerpoint/2010/main" val="14845047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EEOC</a:t>
            </a:r>
          </a:p>
        </p:txBody>
      </p:sp>
      <p:sp>
        <p:nvSpPr>
          <p:cNvPr id="3" name="Content Placeholder 2"/>
          <p:cNvSpPr>
            <a:spLocks noGrp="1"/>
          </p:cNvSpPr>
          <p:nvPr>
            <p:ph idx="1"/>
          </p:nvPr>
        </p:nvSpPr>
        <p:spPr>
          <a:xfrm>
            <a:off x="1484310" y="2218545"/>
            <a:ext cx="10018713" cy="4227226"/>
          </a:xfrm>
        </p:spPr>
        <p:txBody>
          <a:bodyPr>
            <a:normAutofit fontScale="92500" lnSpcReduction="10000"/>
          </a:bodyPr>
          <a:lstStyle/>
          <a:p>
            <a:r>
              <a:rPr lang="en-US" dirty="0"/>
              <a:t>The EEOC acknowledged that Department of the Navy v. Egan, 88 FMSR, 484 U.S. 518 (U.S. 1988) precluded it from reviewing the substance of security clearance decisions. However, it "</a:t>
            </a:r>
            <a:r>
              <a:rPr lang="en-US" i="1" dirty="0"/>
              <a:t>retains authority to review whether the grant, denial, or revocation of a security clearance was carried out in a discriminatory manner</a:t>
            </a:r>
            <a:r>
              <a:rPr lang="en-US" dirty="0"/>
              <a:t>." </a:t>
            </a:r>
            <a:r>
              <a:rPr lang="en-US" i="1" dirty="0"/>
              <a:t>Fonda-Wall v. Department of Justice</a:t>
            </a:r>
            <a:r>
              <a:rPr lang="en-US" dirty="0"/>
              <a:t>,  109 LRP 58575 , EEOC No. 0720060035 (EEOC 2009). </a:t>
            </a:r>
          </a:p>
          <a:p>
            <a:r>
              <a:rPr lang="en-US" dirty="0"/>
              <a:t>Because the initiation of the investigation into the complainant's security clearance was retaliatory, the suspension was the product of discrimination and the agency was liable for the unsupportable adverse actions taken against the complainant as a result of the suspension. Although the EEOC found it had no authority to order the restoration of the complainant's security clearance, it directed the agency to reactivate its investigation into the revocation. </a:t>
            </a:r>
            <a:r>
              <a:rPr lang="en-US" i="1" dirty="0"/>
              <a:t>Fonda-Wall v. Department of Justice</a:t>
            </a:r>
            <a:r>
              <a:rPr lang="en-US" dirty="0"/>
              <a:t>, 109 LRP 58575 , EEOC No. 0720060035 (EEOC 2009). </a:t>
            </a:r>
          </a:p>
          <a:p>
            <a:endParaRPr lang="en-US" dirty="0"/>
          </a:p>
        </p:txBody>
      </p:sp>
    </p:spTree>
    <p:extLst>
      <p:ext uri="{BB962C8B-B14F-4D97-AF65-F5344CB8AC3E}">
        <p14:creationId xmlns:p14="http://schemas.microsoft.com/office/powerpoint/2010/main" val="1307902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Arbitration</a:t>
            </a:r>
          </a:p>
        </p:txBody>
      </p:sp>
      <p:sp>
        <p:nvSpPr>
          <p:cNvPr id="3" name="Content Placeholder 2"/>
          <p:cNvSpPr>
            <a:spLocks noGrp="1"/>
          </p:cNvSpPr>
          <p:nvPr>
            <p:ph idx="1"/>
          </p:nvPr>
        </p:nvSpPr>
        <p:spPr>
          <a:xfrm>
            <a:off x="1484310" y="2667000"/>
            <a:ext cx="10018713" cy="1200462"/>
          </a:xfrm>
        </p:spPr>
        <p:txBody>
          <a:bodyPr/>
          <a:lstStyle/>
          <a:p>
            <a:r>
              <a:rPr lang="en-US" dirty="0"/>
              <a:t>Arbitrators would have to follow the substantive rules of the MSPB or EEOC</a:t>
            </a:r>
          </a:p>
        </p:txBody>
      </p:sp>
    </p:spTree>
    <p:extLst>
      <p:ext uri="{BB962C8B-B14F-4D97-AF65-F5344CB8AC3E}">
        <p14:creationId xmlns:p14="http://schemas.microsoft.com/office/powerpoint/2010/main" val="30561247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76879" y="298175"/>
            <a:ext cx="8574622" cy="1739348"/>
          </a:xfrm>
        </p:spPr>
        <p:txBody>
          <a:bodyPr>
            <a:normAutofit fontScale="90000"/>
          </a:bodyPr>
          <a:lstStyle/>
          <a:p>
            <a:r>
              <a:rPr lang="en-US" dirty="0"/>
              <a:t>Security Clearance </a:t>
            </a:r>
            <a:r>
              <a:rPr lang="en-US" dirty="0" smtClean="0"/>
              <a:t>Appeals </a:t>
            </a:r>
            <a:endParaRPr lang="en-US" dirty="0"/>
          </a:p>
        </p:txBody>
      </p:sp>
      <p:sp>
        <p:nvSpPr>
          <p:cNvPr id="3" name="Content Placeholder 2"/>
          <p:cNvSpPr>
            <a:spLocks noGrp="1"/>
          </p:cNvSpPr>
          <p:nvPr>
            <p:ph type="subTitle" idx="1"/>
          </p:nvPr>
        </p:nvSpPr>
        <p:spPr>
          <a:xfrm>
            <a:off x="4406047" y="2375452"/>
            <a:ext cx="6987645" cy="2673626"/>
          </a:xfrm>
        </p:spPr>
        <p:txBody>
          <a:bodyPr>
            <a:noAutofit/>
          </a:bodyPr>
          <a:lstStyle/>
          <a:p>
            <a:pPr marL="571500" indent="-571500">
              <a:buFont typeface="Arial" panose="020B0604020202020204" pitchFamily="34" charset="0"/>
              <a:buChar char="•"/>
            </a:pPr>
            <a:r>
              <a:rPr lang="en-US" sz="4000" dirty="0" smtClean="0"/>
              <a:t>Preparing for appeals and hearings.</a:t>
            </a:r>
          </a:p>
          <a:p>
            <a:pPr marL="571500" indent="-571500">
              <a:buFont typeface="Arial" panose="020B0604020202020204" pitchFamily="34" charset="0"/>
              <a:buChar char="•"/>
            </a:pPr>
            <a:r>
              <a:rPr lang="en-US" sz="4000" dirty="0" smtClean="0"/>
              <a:t>How to </a:t>
            </a:r>
            <a:r>
              <a:rPr lang="en-US" sz="4000" dirty="0"/>
              <a:t>s</a:t>
            </a:r>
            <a:r>
              <a:rPr lang="en-US" sz="4000" dirty="0" smtClean="0"/>
              <a:t>upport our members.</a:t>
            </a:r>
          </a:p>
          <a:p>
            <a:pPr>
              <a:spcAft>
                <a:spcPts val="0"/>
              </a:spcAft>
            </a:pPr>
            <a:endParaRPr lang="en-US" sz="2000" dirty="0"/>
          </a:p>
          <a:p>
            <a:pPr>
              <a:spcAft>
                <a:spcPts val="0"/>
              </a:spcAft>
            </a:pPr>
            <a:r>
              <a:rPr lang="en-US" sz="2000" dirty="0" smtClean="0"/>
              <a:t>Robert Lillis, President, IAM, Local 1998</a:t>
            </a:r>
          </a:p>
          <a:p>
            <a:pPr>
              <a:spcAft>
                <a:spcPts val="0"/>
              </a:spcAft>
            </a:pPr>
            <a:r>
              <a:rPr lang="en-US" sz="2000" dirty="0" smtClean="0"/>
              <a:t>Honolulu, Hawaii</a:t>
            </a:r>
          </a:p>
          <a:p>
            <a:pPr marL="0" indent="0">
              <a:buNone/>
            </a:pPr>
            <a:endParaRPr lang="en-US" sz="2000" dirty="0"/>
          </a:p>
        </p:txBody>
      </p:sp>
    </p:spTree>
    <p:extLst>
      <p:ext uri="{BB962C8B-B14F-4D97-AF65-F5344CB8AC3E}">
        <p14:creationId xmlns:p14="http://schemas.microsoft.com/office/powerpoint/2010/main" val="10803625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76879" y="298175"/>
            <a:ext cx="8574622" cy="1739348"/>
          </a:xfrm>
        </p:spPr>
        <p:txBody>
          <a:bodyPr>
            <a:normAutofit fontScale="90000"/>
          </a:bodyPr>
          <a:lstStyle/>
          <a:p>
            <a:r>
              <a:rPr lang="en-US" dirty="0"/>
              <a:t>Security Clearance </a:t>
            </a:r>
            <a:r>
              <a:rPr lang="en-US" dirty="0" smtClean="0"/>
              <a:t>Appeals </a:t>
            </a:r>
            <a:endParaRPr lang="en-US" dirty="0"/>
          </a:p>
        </p:txBody>
      </p:sp>
      <p:sp>
        <p:nvSpPr>
          <p:cNvPr id="3" name="Content Placeholder 2"/>
          <p:cNvSpPr>
            <a:spLocks noGrp="1"/>
          </p:cNvSpPr>
          <p:nvPr>
            <p:ph type="subTitle" idx="1"/>
          </p:nvPr>
        </p:nvSpPr>
        <p:spPr>
          <a:xfrm>
            <a:off x="4406047" y="2375452"/>
            <a:ext cx="6987645" cy="2971800"/>
          </a:xfrm>
        </p:spPr>
        <p:txBody>
          <a:bodyPr>
            <a:noAutofit/>
          </a:bodyPr>
          <a:lstStyle/>
          <a:p>
            <a:r>
              <a:rPr lang="en-US" sz="2400" dirty="0" smtClean="0"/>
              <a:t>Supreme </a:t>
            </a:r>
            <a:r>
              <a:rPr lang="en-US" sz="2400" dirty="0"/>
              <a:t>Court </a:t>
            </a:r>
            <a:r>
              <a:rPr lang="en-US" sz="2400" dirty="0" smtClean="0"/>
              <a:t> Decision:  </a:t>
            </a:r>
            <a:endParaRPr lang="en-US" sz="2400" dirty="0"/>
          </a:p>
          <a:p>
            <a:r>
              <a:rPr lang="en-US" sz="2400" dirty="0"/>
              <a:t>Greene v. McElroy 360 U.S. 474 (1959)</a:t>
            </a:r>
          </a:p>
          <a:p>
            <a:r>
              <a:rPr lang="en-US" sz="2400" dirty="0"/>
              <a:t>SOR</a:t>
            </a:r>
          </a:p>
          <a:p>
            <a:r>
              <a:rPr lang="en-US" sz="2400" dirty="0"/>
              <a:t>Statement of </a:t>
            </a:r>
            <a:r>
              <a:rPr lang="en-US" sz="2400" dirty="0" smtClean="0"/>
              <a:t>Reasons  </a:t>
            </a:r>
            <a:endParaRPr lang="en-US" sz="2400" dirty="0"/>
          </a:p>
          <a:p>
            <a:r>
              <a:rPr lang="en-US" sz="2400" dirty="0"/>
              <a:t>Shall be as comprehensive and detailed as national security </a:t>
            </a:r>
            <a:r>
              <a:rPr lang="en-US" sz="2400" dirty="0" smtClean="0"/>
              <a:t>permits</a:t>
            </a:r>
          </a:p>
          <a:p>
            <a:endParaRPr lang="en-US" sz="2000" dirty="0"/>
          </a:p>
          <a:p>
            <a:endParaRPr lang="en-US" sz="2000" dirty="0" smtClean="0"/>
          </a:p>
          <a:p>
            <a:pPr marL="0" indent="0">
              <a:buNone/>
            </a:pPr>
            <a:endParaRPr lang="en-US" sz="2000" dirty="0"/>
          </a:p>
        </p:txBody>
      </p:sp>
    </p:spTree>
    <p:extLst>
      <p:ext uri="{BB962C8B-B14F-4D97-AF65-F5344CB8AC3E}">
        <p14:creationId xmlns:p14="http://schemas.microsoft.com/office/powerpoint/2010/main" val="40542730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a:t>Security Clearance Appeal</a:t>
            </a:r>
          </a:p>
        </p:txBody>
      </p:sp>
      <p:sp>
        <p:nvSpPr>
          <p:cNvPr id="3" name="Content Placeholder 2"/>
          <p:cNvSpPr>
            <a:spLocks noGrp="1"/>
          </p:cNvSpPr>
          <p:nvPr>
            <p:ph idx="1"/>
          </p:nvPr>
        </p:nvSpPr>
        <p:spPr>
          <a:xfrm>
            <a:off x="1484310" y="2537790"/>
            <a:ext cx="10018713" cy="2292627"/>
          </a:xfrm>
        </p:spPr>
        <p:txBody>
          <a:bodyPr/>
          <a:lstStyle/>
          <a:p>
            <a:r>
              <a:rPr lang="en-US" dirty="0"/>
              <a:t>A reasonable opportunity to reply in writing under oath or affirmation to the SOR</a:t>
            </a:r>
          </a:p>
          <a:p>
            <a:endParaRPr lang="en-US" dirty="0"/>
          </a:p>
        </p:txBody>
      </p:sp>
    </p:spTree>
    <p:extLst>
      <p:ext uri="{BB962C8B-B14F-4D97-AF65-F5344CB8AC3E}">
        <p14:creationId xmlns:p14="http://schemas.microsoft.com/office/powerpoint/2010/main" val="15753910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Security Clearance Appeal</a:t>
            </a:r>
            <a:endParaRPr lang="en-US" dirty="0"/>
          </a:p>
        </p:txBody>
      </p:sp>
      <p:sp>
        <p:nvSpPr>
          <p:cNvPr id="3" name="Content Placeholder 2"/>
          <p:cNvSpPr>
            <a:spLocks noGrp="1"/>
          </p:cNvSpPr>
          <p:nvPr>
            <p:ph idx="1"/>
          </p:nvPr>
        </p:nvSpPr>
        <p:spPr>
          <a:xfrm>
            <a:off x="1484310" y="2666999"/>
            <a:ext cx="10018713" cy="1885123"/>
          </a:xfrm>
        </p:spPr>
        <p:txBody>
          <a:bodyPr/>
          <a:lstStyle/>
          <a:p>
            <a:r>
              <a:rPr lang="en-US" dirty="0" smtClean="0"/>
              <a:t>An opportunity to appear personally before department designee for the purpose of supporting his/her eligibility.</a:t>
            </a:r>
            <a:endParaRPr lang="en-US" dirty="0"/>
          </a:p>
        </p:txBody>
      </p:sp>
    </p:spTree>
    <p:extLst>
      <p:ext uri="{BB962C8B-B14F-4D97-AF65-F5344CB8AC3E}">
        <p14:creationId xmlns:p14="http://schemas.microsoft.com/office/powerpoint/2010/main" val="13604081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Security Clearance Appeal</a:t>
            </a:r>
            <a:endParaRPr lang="en-US" dirty="0"/>
          </a:p>
        </p:txBody>
      </p:sp>
      <p:sp>
        <p:nvSpPr>
          <p:cNvPr id="3" name="Subtitle 2"/>
          <p:cNvSpPr>
            <a:spLocks noGrp="1"/>
          </p:cNvSpPr>
          <p:nvPr>
            <p:ph idx="1"/>
          </p:nvPr>
        </p:nvSpPr>
        <p:spPr>
          <a:xfrm>
            <a:off x="1484310" y="2666999"/>
            <a:ext cx="10018713" cy="1835427"/>
          </a:xfrm>
        </p:spPr>
        <p:txBody>
          <a:bodyPr/>
          <a:lstStyle/>
          <a:p>
            <a:r>
              <a:rPr lang="en-US" dirty="0" smtClean="0"/>
              <a:t>A reasonable time to prepare an appeal</a:t>
            </a:r>
          </a:p>
          <a:p>
            <a:endParaRPr lang="en-US" dirty="0"/>
          </a:p>
        </p:txBody>
      </p:sp>
    </p:spTree>
    <p:extLst>
      <p:ext uri="{BB962C8B-B14F-4D97-AF65-F5344CB8AC3E}">
        <p14:creationId xmlns:p14="http://schemas.microsoft.com/office/powerpoint/2010/main" val="36146931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Security Clearance Appeal</a:t>
            </a:r>
            <a:endParaRPr lang="en-US" dirty="0"/>
          </a:p>
        </p:txBody>
      </p:sp>
      <p:sp>
        <p:nvSpPr>
          <p:cNvPr id="3" name="Subtitle 2"/>
          <p:cNvSpPr>
            <a:spLocks noGrp="1"/>
          </p:cNvSpPr>
          <p:nvPr>
            <p:ph idx="1"/>
          </p:nvPr>
        </p:nvSpPr>
        <p:spPr>
          <a:xfrm>
            <a:off x="1484310" y="2666999"/>
            <a:ext cx="10018713" cy="1378227"/>
          </a:xfrm>
        </p:spPr>
        <p:txBody>
          <a:bodyPr/>
          <a:lstStyle/>
          <a:p>
            <a:r>
              <a:rPr lang="en-US" dirty="0" smtClean="0"/>
              <a:t>An opportunity to be represented.</a:t>
            </a:r>
            <a:endParaRPr lang="en-US" dirty="0"/>
          </a:p>
        </p:txBody>
      </p:sp>
    </p:spTree>
    <p:extLst>
      <p:ext uri="{BB962C8B-B14F-4D97-AF65-F5344CB8AC3E}">
        <p14:creationId xmlns:p14="http://schemas.microsoft.com/office/powerpoint/2010/main" val="20642775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Security Clearance Appeal</a:t>
            </a:r>
            <a:endParaRPr lang="en-US" dirty="0"/>
          </a:p>
        </p:txBody>
      </p:sp>
      <p:sp>
        <p:nvSpPr>
          <p:cNvPr id="3" name="Subtitle 2"/>
          <p:cNvSpPr>
            <a:spLocks noGrp="1"/>
          </p:cNvSpPr>
          <p:nvPr>
            <p:ph idx="1"/>
          </p:nvPr>
        </p:nvSpPr>
        <p:spPr>
          <a:xfrm>
            <a:off x="1484310" y="2666999"/>
            <a:ext cx="10018713" cy="1835427"/>
          </a:xfrm>
        </p:spPr>
        <p:txBody>
          <a:bodyPr/>
          <a:lstStyle/>
          <a:p>
            <a:r>
              <a:rPr lang="en-US" dirty="0" smtClean="0"/>
              <a:t>A written notice of the final decision </a:t>
            </a:r>
          </a:p>
          <a:p>
            <a:endParaRPr lang="en-US" dirty="0"/>
          </a:p>
        </p:txBody>
      </p:sp>
    </p:spTree>
    <p:extLst>
      <p:ext uri="{BB962C8B-B14F-4D97-AF65-F5344CB8AC3E}">
        <p14:creationId xmlns:p14="http://schemas.microsoft.com/office/powerpoint/2010/main" val="6950780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Security Clearance Appeal</a:t>
            </a:r>
            <a:br>
              <a:rPr lang="en-US" dirty="0" smtClean="0"/>
            </a:br>
            <a:r>
              <a:rPr lang="en-US" dirty="0" smtClean="0"/>
              <a:t>Letter of Intent </a:t>
            </a:r>
            <a:endParaRPr lang="en-US" dirty="0"/>
          </a:p>
        </p:txBody>
      </p:sp>
      <p:sp>
        <p:nvSpPr>
          <p:cNvPr id="3" name="Subtitle 2"/>
          <p:cNvSpPr>
            <a:spLocks noGrp="1"/>
          </p:cNvSpPr>
          <p:nvPr>
            <p:ph idx="1"/>
          </p:nvPr>
        </p:nvSpPr>
        <p:spPr>
          <a:xfrm>
            <a:off x="1394858" y="2329068"/>
            <a:ext cx="10018713" cy="3256723"/>
          </a:xfrm>
        </p:spPr>
        <p:txBody>
          <a:bodyPr>
            <a:normAutofit/>
          </a:bodyPr>
          <a:lstStyle/>
          <a:p>
            <a:r>
              <a:rPr lang="en-US" dirty="0" smtClean="0"/>
              <a:t>There is </a:t>
            </a:r>
            <a:r>
              <a:rPr lang="en-US" dirty="0"/>
              <a:t>no uniformity in the name of this document. Although it is commonly referred to as SOR for Statement of Reasons, some organizations call it a “Letter of Intent to Deny/Revoke Security Clearance” or LOI, some call it a Memorandum of Intent</a:t>
            </a:r>
            <a:r>
              <a:rPr lang="en-US" dirty="0" smtClean="0"/>
              <a:t>.</a:t>
            </a:r>
          </a:p>
          <a:p>
            <a:pPr marL="0" indent="0">
              <a:buNone/>
            </a:pPr>
            <a:endParaRPr lang="en-US" dirty="0" smtClean="0"/>
          </a:p>
          <a:p>
            <a:r>
              <a:rPr lang="en-US" dirty="0" smtClean="0"/>
              <a:t>LOI will contain negative information that needs to be addressed or mitigated (i.e., Finances, Drug Use, Alcohol, Inappropriate Behavior) </a:t>
            </a:r>
            <a:endParaRPr lang="en-US" dirty="0"/>
          </a:p>
        </p:txBody>
      </p:sp>
    </p:spTree>
    <p:extLst>
      <p:ext uri="{BB962C8B-B14F-4D97-AF65-F5344CB8AC3E}">
        <p14:creationId xmlns:p14="http://schemas.microsoft.com/office/powerpoint/2010/main" val="19051292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RESPONSE TO THE </a:t>
            </a:r>
            <a:r>
              <a:rPr lang="en-US" dirty="0" smtClean="0"/>
              <a:t/>
            </a:r>
            <a:br>
              <a:rPr lang="en-US" dirty="0" smtClean="0"/>
            </a:br>
            <a:r>
              <a:rPr lang="en-US" dirty="0" smtClean="0"/>
              <a:t>STATEMENT </a:t>
            </a:r>
            <a:r>
              <a:rPr lang="en-US" dirty="0"/>
              <a:t>OF REASONS</a:t>
            </a:r>
          </a:p>
        </p:txBody>
      </p:sp>
      <p:sp>
        <p:nvSpPr>
          <p:cNvPr id="3" name="Subtitle 2"/>
          <p:cNvSpPr>
            <a:spLocks noGrp="1"/>
          </p:cNvSpPr>
          <p:nvPr>
            <p:ph idx="1"/>
          </p:nvPr>
        </p:nvSpPr>
        <p:spPr/>
        <p:txBody>
          <a:bodyPr/>
          <a:lstStyle/>
          <a:p>
            <a:r>
              <a:rPr lang="en-US" dirty="0"/>
              <a:t>From the date of receipt of the SOR, the employee has 10 days to notify the employing organization of his or her intent</a:t>
            </a:r>
          </a:p>
          <a:p>
            <a:r>
              <a:rPr lang="en-US" dirty="0"/>
              <a:t>to respond and 30 days to file the response itself.</a:t>
            </a:r>
          </a:p>
        </p:txBody>
      </p:sp>
    </p:spTree>
    <p:extLst>
      <p:ext uri="{BB962C8B-B14F-4D97-AF65-F5344CB8AC3E}">
        <p14:creationId xmlns:p14="http://schemas.microsoft.com/office/powerpoint/2010/main" val="20831155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RIGHT TO HEARING</a:t>
            </a:r>
            <a:endParaRPr lang="en-US" dirty="0"/>
          </a:p>
        </p:txBody>
      </p:sp>
      <p:sp>
        <p:nvSpPr>
          <p:cNvPr id="3" name="Subtitle 2"/>
          <p:cNvSpPr>
            <a:spLocks noGrp="1"/>
          </p:cNvSpPr>
          <p:nvPr>
            <p:ph idx="1"/>
          </p:nvPr>
        </p:nvSpPr>
        <p:spPr>
          <a:xfrm>
            <a:off x="1484310" y="2666999"/>
            <a:ext cx="10018713" cy="2044149"/>
          </a:xfrm>
        </p:spPr>
        <p:txBody>
          <a:bodyPr/>
          <a:lstStyle/>
          <a:p>
            <a:r>
              <a:rPr lang="en-US" dirty="0"/>
              <a:t>Applicants may request a hearing or a decision on the record by an AJ. </a:t>
            </a:r>
            <a:r>
              <a:rPr lang="en-US" dirty="0" smtClean="0"/>
              <a:t>Directive</a:t>
            </a:r>
          </a:p>
          <a:p>
            <a:r>
              <a:rPr lang="en-US" dirty="0" smtClean="0"/>
              <a:t>Always ask for a Hearing!</a:t>
            </a:r>
            <a:endParaRPr lang="en-US" dirty="0"/>
          </a:p>
        </p:txBody>
      </p:sp>
    </p:spTree>
    <p:extLst>
      <p:ext uri="{BB962C8B-B14F-4D97-AF65-F5344CB8AC3E}">
        <p14:creationId xmlns:p14="http://schemas.microsoft.com/office/powerpoint/2010/main" val="38054131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Send Discovery Requests To </a:t>
            </a:r>
            <a:endParaRPr lang="en-US" dirty="0"/>
          </a:p>
        </p:txBody>
      </p:sp>
      <p:sp>
        <p:nvSpPr>
          <p:cNvPr id="3" name="Subtitle 2"/>
          <p:cNvSpPr>
            <a:spLocks noGrp="1"/>
          </p:cNvSpPr>
          <p:nvPr>
            <p:ph idx="1"/>
          </p:nvPr>
        </p:nvSpPr>
        <p:spPr/>
        <p:txBody>
          <a:bodyPr>
            <a:normAutofit/>
          </a:bodyPr>
          <a:lstStyle/>
          <a:p>
            <a:pPr marL="0" indent="0" algn="ctr">
              <a:buNone/>
            </a:pPr>
            <a:r>
              <a:rPr lang="en-US" dirty="0" smtClean="0"/>
              <a:t>Department of Defense </a:t>
            </a:r>
          </a:p>
          <a:p>
            <a:pPr marL="0" indent="0" algn="ctr">
              <a:buNone/>
            </a:pPr>
            <a:r>
              <a:rPr lang="en-US" dirty="0" smtClean="0"/>
              <a:t>Defense Legal Services Agency</a:t>
            </a:r>
          </a:p>
          <a:p>
            <a:pPr marL="0" indent="0" algn="ctr">
              <a:buNone/>
            </a:pPr>
            <a:r>
              <a:rPr lang="en-US" dirty="0" smtClean="0"/>
              <a:t>Defense Office of Hearing and Appeals</a:t>
            </a:r>
          </a:p>
          <a:p>
            <a:pPr marL="0" indent="0" algn="ctr">
              <a:buNone/>
            </a:pPr>
            <a:r>
              <a:rPr lang="en-US" dirty="0" smtClean="0"/>
              <a:t>P.O. Box 3656</a:t>
            </a:r>
          </a:p>
          <a:p>
            <a:pPr marL="0" indent="0" algn="ctr">
              <a:buNone/>
            </a:pPr>
            <a:r>
              <a:rPr lang="en-US" dirty="0" smtClean="0"/>
              <a:t>Arlington, Virginia 22203-1995</a:t>
            </a:r>
            <a:endParaRPr lang="en-US" dirty="0"/>
          </a:p>
        </p:txBody>
      </p:sp>
    </p:spTree>
    <p:extLst>
      <p:ext uri="{BB962C8B-B14F-4D97-AF65-F5344CB8AC3E}">
        <p14:creationId xmlns:p14="http://schemas.microsoft.com/office/powerpoint/2010/main" val="17750809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Witnesses</a:t>
            </a:r>
          </a:p>
        </p:txBody>
      </p:sp>
      <p:sp>
        <p:nvSpPr>
          <p:cNvPr id="3" name="Content Placeholder 2"/>
          <p:cNvSpPr>
            <a:spLocks noGrp="1"/>
          </p:cNvSpPr>
          <p:nvPr>
            <p:ph idx="1"/>
          </p:nvPr>
        </p:nvSpPr>
        <p:spPr/>
        <p:txBody>
          <a:bodyPr>
            <a:normAutofit lnSpcReduction="10000"/>
          </a:bodyPr>
          <a:lstStyle/>
          <a:p>
            <a:r>
              <a:rPr lang="en-US" dirty="0"/>
              <a:t>Witnesses may testify on behalf of the appellant</a:t>
            </a:r>
            <a:r>
              <a:rPr lang="en-US" dirty="0" smtClean="0"/>
              <a:t>.</a:t>
            </a:r>
          </a:p>
          <a:p>
            <a:r>
              <a:rPr lang="en-US" dirty="0" smtClean="0"/>
              <a:t>No </a:t>
            </a:r>
            <a:r>
              <a:rPr lang="en-US" dirty="0"/>
              <a:t>subpoena power to compel the </a:t>
            </a:r>
            <a:r>
              <a:rPr lang="en-US" dirty="0" smtClean="0"/>
              <a:t>attendance</a:t>
            </a:r>
          </a:p>
          <a:p>
            <a:r>
              <a:rPr lang="en-US" dirty="0"/>
              <a:t>Witnesses are </a:t>
            </a:r>
            <a:r>
              <a:rPr lang="en-US" dirty="0" smtClean="0"/>
              <a:t>sequestered</a:t>
            </a:r>
          </a:p>
          <a:p>
            <a:r>
              <a:rPr lang="en-US" dirty="0"/>
              <a:t>M</a:t>
            </a:r>
            <a:r>
              <a:rPr lang="en-US" dirty="0" smtClean="0"/>
              <a:t>ake a false statement, Witness</a:t>
            </a:r>
            <a:r>
              <a:rPr lang="en-US" dirty="0"/>
              <a:t>’ </a:t>
            </a:r>
            <a:r>
              <a:rPr lang="en-US" dirty="0" smtClean="0"/>
              <a:t>testimony, that </a:t>
            </a:r>
            <a:r>
              <a:rPr lang="en-US" dirty="0"/>
              <a:t>pursuant to 18 USC 1001 (c) it is a crime, punishable by a fine and </a:t>
            </a:r>
            <a:r>
              <a:rPr lang="en-US" dirty="0" smtClean="0"/>
              <a:t>imprisonment.</a:t>
            </a:r>
          </a:p>
          <a:p>
            <a:r>
              <a:rPr lang="en-US" dirty="0"/>
              <a:t>After the direct examination of each witness, cross-examination may then occur</a:t>
            </a:r>
          </a:p>
        </p:txBody>
      </p:sp>
    </p:spTree>
    <p:extLst>
      <p:ext uri="{BB962C8B-B14F-4D97-AF65-F5344CB8AC3E}">
        <p14:creationId xmlns:p14="http://schemas.microsoft.com/office/powerpoint/2010/main" val="12437008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Statements</a:t>
            </a:r>
            <a:endParaRPr lang="en-US" dirty="0"/>
          </a:p>
        </p:txBody>
      </p:sp>
      <p:sp>
        <p:nvSpPr>
          <p:cNvPr id="3" name="Subtitle 2"/>
          <p:cNvSpPr>
            <a:spLocks noGrp="1"/>
          </p:cNvSpPr>
          <p:nvPr>
            <p:ph idx="4294967295"/>
          </p:nvPr>
        </p:nvSpPr>
        <p:spPr>
          <a:xfrm>
            <a:off x="1484311" y="2667000"/>
            <a:ext cx="10707689" cy="2490788"/>
          </a:xfrm>
        </p:spPr>
        <p:txBody>
          <a:bodyPr>
            <a:normAutofit/>
          </a:bodyPr>
          <a:lstStyle/>
          <a:p>
            <a:r>
              <a:rPr lang="en-US" dirty="0" smtClean="0"/>
              <a:t>Appellant </a:t>
            </a:r>
            <a:r>
              <a:rPr lang="en-US" dirty="0"/>
              <a:t>may submit written statements from supervisors, </a:t>
            </a:r>
            <a:r>
              <a:rPr lang="en-US" dirty="0" smtClean="0"/>
              <a:t>coworkers, family, friends</a:t>
            </a:r>
            <a:r>
              <a:rPr lang="en-US" dirty="0"/>
              <a:t>, neighbors, doctors, or other experts concerning the matters at </a:t>
            </a:r>
            <a:r>
              <a:rPr lang="en-US" dirty="0" smtClean="0"/>
              <a:t>issue.</a:t>
            </a:r>
            <a:endParaRPr lang="en-US" dirty="0" smtClean="0"/>
          </a:p>
          <a:p>
            <a:r>
              <a:rPr lang="en-US" dirty="0" smtClean="0"/>
              <a:t>“More </a:t>
            </a:r>
            <a:r>
              <a:rPr lang="en-US" dirty="0"/>
              <a:t>weight can be given to statements that are in notarized </a:t>
            </a:r>
            <a:r>
              <a:rPr lang="en-US" dirty="0" smtClean="0"/>
              <a:t>affidavits”</a:t>
            </a:r>
            <a:endParaRPr lang="en-US" dirty="0"/>
          </a:p>
        </p:txBody>
      </p:sp>
    </p:spTree>
    <p:extLst>
      <p:ext uri="{BB962C8B-B14F-4D97-AF65-F5344CB8AC3E}">
        <p14:creationId xmlns:p14="http://schemas.microsoft.com/office/powerpoint/2010/main" val="31267096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338209"/>
          </a:xfrm>
        </p:spPr>
        <p:txBody>
          <a:bodyPr>
            <a:normAutofit/>
          </a:bodyPr>
          <a:lstStyle/>
          <a:p>
            <a:pPr algn="r"/>
            <a:r>
              <a:rPr lang="en-US" dirty="0" smtClean="0"/>
              <a:t>Security Appeals:  Whole Person Concept</a:t>
            </a:r>
            <a:br>
              <a:rPr lang="en-US" dirty="0" smtClean="0"/>
            </a:br>
            <a:endParaRPr lang="en-US" dirty="0"/>
          </a:p>
        </p:txBody>
      </p:sp>
      <p:sp>
        <p:nvSpPr>
          <p:cNvPr id="3" name="Rectangle 2"/>
          <p:cNvSpPr/>
          <p:nvPr/>
        </p:nvSpPr>
        <p:spPr>
          <a:xfrm>
            <a:off x="2703371" y="2024009"/>
            <a:ext cx="8496728" cy="3447098"/>
          </a:xfrm>
          <a:prstGeom prst="rect">
            <a:avLst/>
          </a:prstGeom>
        </p:spPr>
        <p:txBody>
          <a:bodyPr wrap="square">
            <a:spAutoFit/>
          </a:bodyPr>
          <a:lstStyle/>
          <a:p>
            <a:endParaRPr lang="en-US" sz="1100" i="1" dirty="0" smtClean="0">
              <a:latin typeface="Calibri" panose="020F0502020204030204" pitchFamily="34" charset="0"/>
              <a:ea typeface="Calibri" panose="020F0502020204030204" pitchFamily="34" charset="0"/>
            </a:endParaRPr>
          </a:p>
          <a:p>
            <a:r>
              <a:rPr lang="en-US" sz="2800" dirty="0" smtClean="0">
                <a:latin typeface="Corbel" panose="020B0503020204020204" pitchFamily="34" charset="0"/>
                <a:ea typeface="Calibri" panose="020F0502020204030204" pitchFamily="34" charset="0"/>
              </a:rPr>
              <a:t>The </a:t>
            </a:r>
            <a:r>
              <a:rPr lang="en-US" sz="2800" dirty="0">
                <a:latin typeface="Corbel" panose="020B0503020204020204" pitchFamily="34" charset="0"/>
                <a:ea typeface="Calibri" panose="020F0502020204030204" pitchFamily="34" charset="0"/>
              </a:rPr>
              <a:t>Government will evaluate an individual’s eligibility for a security clearance by considering the “totality” of his or her conduct and all relevant circumstances. Also known as the “Whole person concept”.  </a:t>
            </a:r>
            <a:endParaRPr lang="en-US" sz="2800" dirty="0" smtClean="0">
              <a:latin typeface="Corbel" panose="020B0503020204020204" pitchFamily="34" charset="0"/>
              <a:ea typeface="Calibri" panose="020F0502020204030204" pitchFamily="34" charset="0"/>
            </a:endParaRPr>
          </a:p>
          <a:p>
            <a:endParaRPr lang="en-US" sz="2800" dirty="0">
              <a:latin typeface="Corbel" panose="020B0503020204020204" pitchFamily="34" charset="0"/>
              <a:ea typeface="Calibri" panose="020F0502020204030204" pitchFamily="34" charset="0"/>
            </a:endParaRPr>
          </a:p>
          <a:p>
            <a:r>
              <a:rPr lang="en-US" sz="2800" dirty="0">
                <a:latin typeface="Corbel" panose="020B0503020204020204" pitchFamily="34" charset="0"/>
                <a:ea typeface="Calibri" panose="020F0502020204030204" pitchFamily="34" charset="0"/>
              </a:rPr>
              <a:t>There are 9</a:t>
            </a:r>
            <a:r>
              <a:rPr lang="en-US" sz="2800" dirty="0" smtClean="0">
                <a:latin typeface="Corbel" panose="020B0503020204020204" pitchFamily="34" charset="0"/>
                <a:ea typeface="Calibri" panose="020F0502020204030204" pitchFamily="34" charset="0"/>
              </a:rPr>
              <a:t> </a:t>
            </a:r>
            <a:r>
              <a:rPr lang="en-US" sz="2800" dirty="0">
                <a:latin typeface="Corbel" panose="020B0503020204020204" pitchFamily="34" charset="0"/>
                <a:ea typeface="Calibri" panose="020F0502020204030204" pitchFamily="34" charset="0"/>
              </a:rPr>
              <a:t>factors that are reviewed based on the Department of Defense (DoD) Adjudicative Guidelines:</a:t>
            </a:r>
          </a:p>
          <a:p>
            <a:r>
              <a:rPr lang="en-US" sz="1100" i="1" dirty="0">
                <a:latin typeface="Calibri" panose="020F0502020204030204" pitchFamily="34" charset="0"/>
                <a:ea typeface="Calibri" panose="020F0502020204030204" pitchFamily="34" charset="0"/>
              </a:rPr>
              <a:t> </a:t>
            </a:r>
            <a:endParaRPr lang="en-US" sz="11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6175959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a:t>Security Appeals:  Whole Person Concept</a:t>
            </a:r>
            <a:br>
              <a:rPr lang="en-US" dirty="0"/>
            </a:br>
            <a:r>
              <a:rPr lang="en-US" dirty="0" smtClean="0"/>
              <a:t>(continued)</a:t>
            </a:r>
            <a:endParaRPr lang="en-US" dirty="0"/>
          </a:p>
        </p:txBody>
      </p:sp>
      <p:sp>
        <p:nvSpPr>
          <p:cNvPr id="3" name="Rectangle 2"/>
          <p:cNvSpPr/>
          <p:nvPr/>
        </p:nvSpPr>
        <p:spPr>
          <a:xfrm>
            <a:off x="3022514" y="2880208"/>
            <a:ext cx="6942305" cy="2677656"/>
          </a:xfrm>
          <a:prstGeom prst="rect">
            <a:avLst/>
          </a:prstGeom>
        </p:spPr>
        <p:txBody>
          <a:bodyPr wrap="square">
            <a:spAutoFit/>
          </a:bodyPr>
          <a:lstStyle/>
          <a:p>
            <a:pPr marL="457200" indent="-457200">
              <a:buFont typeface="+mj-lt"/>
              <a:buAutoNum type="arabicPeriod"/>
            </a:pPr>
            <a:r>
              <a:rPr lang="en-US" sz="2400" dirty="0">
                <a:latin typeface="Calibri" panose="020F0502020204030204" pitchFamily="34" charset="0"/>
                <a:ea typeface="Calibri" panose="020F0502020204030204" pitchFamily="34" charset="0"/>
              </a:rPr>
              <a:t>T</a:t>
            </a:r>
            <a:r>
              <a:rPr lang="en-US" sz="2400" dirty="0" smtClean="0">
                <a:latin typeface="Calibri" panose="020F0502020204030204" pitchFamily="34" charset="0"/>
                <a:ea typeface="Calibri" panose="020F0502020204030204" pitchFamily="34" charset="0"/>
              </a:rPr>
              <a:t>he </a:t>
            </a:r>
            <a:r>
              <a:rPr lang="en-US" sz="2400" dirty="0">
                <a:latin typeface="Calibri" panose="020F0502020204030204" pitchFamily="34" charset="0"/>
                <a:ea typeface="Calibri" panose="020F0502020204030204" pitchFamily="34" charset="0"/>
              </a:rPr>
              <a:t>nature, extent, and seriousness of the conduct</a:t>
            </a:r>
            <a:r>
              <a:rPr lang="en-US" sz="2400" dirty="0" smtClean="0">
                <a:latin typeface="Calibri" panose="020F0502020204030204" pitchFamily="34" charset="0"/>
                <a:ea typeface="Calibri" panose="020F0502020204030204" pitchFamily="34" charset="0"/>
              </a:rPr>
              <a:t>;</a:t>
            </a:r>
          </a:p>
          <a:p>
            <a:r>
              <a:rPr lang="en-US" sz="2400" dirty="0" smtClean="0">
                <a:latin typeface="Calibri" panose="020F0502020204030204" pitchFamily="34" charset="0"/>
                <a:ea typeface="Calibri" panose="020F0502020204030204" pitchFamily="34" charset="0"/>
              </a:rPr>
              <a:t> </a:t>
            </a:r>
          </a:p>
          <a:p>
            <a:r>
              <a:rPr lang="en-US" sz="2400" dirty="0" smtClean="0">
                <a:latin typeface="Calibri" panose="020F0502020204030204" pitchFamily="34" charset="0"/>
                <a:ea typeface="Calibri" panose="020F0502020204030204" pitchFamily="34" charset="0"/>
              </a:rPr>
              <a:t>2.  	The </a:t>
            </a:r>
            <a:r>
              <a:rPr lang="en-US" sz="2400" dirty="0">
                <a:latin typeface="Calibri" panose="020F0502020204030204" pitchFamily="34" charset="0"/>
                <a:ea typeface="Calibri" panose="020F0502020204030204" pitchFamily="34" charset="0"/>
              </a:rPr>
              <a:t>circumstances surrounding the conduct, to </a:t>
            </a:r>
            <a:r>
              <a:rPr lang="en-US" sz="2400" dirty="0" smtClean="0">
                <a:latin typeface="Calibri" panose="020F0502020204030204" pitchFamily="34" charset="0"/>
                <a:ea typeface="Calibri" panose="020F0502020204030204" pitchFamily="34" charset="0"/>
              </a:rPr>
              <a:t>   	include </a:t>
            </a:r>
            <a:r>
              <a:rPr lang="en-US" sz="2400" dirty="0">
                <a:latin typeface="Calibri" panose="020F0502020204030204" pitchFamily="34" charset="0"/>
                <a:ea typeface="Calibri" panose="020F0502020204030204" pitchFamily="34" charset="0"/>
              </a:rPr>
              <a:t>knowledgeable participation; </a:t>
            </a:r>
            <a:r>
              <a:rPr lang="en-US" sz="2400" dirty="0" smtClean="0">
                <a:latin typeface="Calibri" panose="020F0502020204030204" pitchFamily="34" charset="0"/>
                <a:ea typeface="Calibri" panose="020F0502020204030204" pitchFamily="34" charset="0"/>
              </a:rPr>
              <a:t>and</a:t>
            </a:r>
          </a:p>
          <a:p>
            <a:endParaRPr lang="en-US" sz="2400" dirty="0" smtClean="0">
              <a:latin typeface="Calibri" panose="020F0502020204030204" pitchFamily="34" charset="0"/>
              <a:ea typeface="Calibri" panose="020F0502020204030204" pitchFamily="34" charset="0"/>
            </a:endParaRPr>
          </a:p>
          <a:p>
            <a:r>
              <a:rPr lang="en-US" sz="2400" dirty="0" smtClean="0">
                <a:latin typeface="Calibri" panose="020F0502020204030204" pitchFamily="34" charset="0"/>
                <a:ea typeface="Calibri" panose="020F0502020204030204" pitchFamily="34" charset="0"/>
              </a:rPr>
              <a:t>3.  	</a:t>
            </a:r>
            <a:r>
              <a:rPr lang="en-US" sz="2400" dirty="0">
                <a:latin typeface="Calibri" panose="020F0502020204030204" pitchFamily="34" charset="0"/>
                <a:ea typeface="Calibri" panose="020F0502020204030204" pitchFamily="34" charset="0"/>
              </a:rPr>
              <a:t>T</a:t>
            </a:r>
            <a:r>
              <a:rPr lang="en-US" sz="2400" dirty="0" smtClean="0">
                <a:latin typeface="Calibri" panose="020F0502020204030204" pitchFamily="34" charset="0"/>
                <a:ea typeface="Calibri" panose="020F0502020204030204" pitchFamily="34" charset="0"/>
              </a:rPr>
              <a:t>he </a:t>
            </a:r>
            <a:r>
              <a:rPr lang="en-US" sz="2400" dirty="0">
                <a:latin typeface="Calibri" panose="020F0502020204030204" pitchFamily="34" charset="0"/>
                <a:ea typeface="Calibri" panose="020F0502020204030204" pitchFamily="34" charset="0"/>
              </a:rPr>
              <a:t>frequency and recency of the conduct; </a:t>
            </a:r>
            <a:endParaRPr lang="en-US" sz="24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6780235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a:t>Security Appeals:  Whole Person Concept</a:t>
            </a:r>
            <a:br>
              <a:rPr lang="en-US" dirty="0"/>
            </a:br>
            <a:r>
              <a:rPr lang="en-US" dirty="0"/>
              <a:t>(continued)</a:t>
            </a:r>
          </a:p>
        </p:txBody>
      </p:sp>
      <p:sp>
        <p:nvSpPr>
          <p:cNvPr id="3" name="Rectangle 2"/>
          <p:cNvSpPr/>
          <p:nvPr/>
        </p:nvSpPr>
        <p:spPr>
          <a:xfrm>
            <a:off x="2680570" y="2438399"/>
            <a:ext cx="8392438" cy="3108543"/>
          </a:xfrm>
          <a:prstGeom prst="rect">
            <a:avLst/>
          </a:prstGeom>
        </p:spPr>
        <p:txBody>
          <a:bodyPr wrap="square">
            <a:spAutoFit/>
          </a:bodyPr>
          <a:lstStyle/>
          <a:p>
            <a:r>
              <a:rPr lang="en-US" sz="2800" dirty="0" smtClean="0">
                <a:latin typeface="Calibri" panose="020F0502020204030204" pitchFamily="34" charset="0"/>
                <a:ea typeface="Calibri" panose="020F0502020204030204" pitchFamily="34" charset="0"/>
              </a:rPr>
              <a:t>4.	The </a:t>
            </a:r>
            <a:r>
              <a:rPr lang="en-US" sz="2800" dirty="0">
                <a:latin typeface="Calibri" panose="020F0502020204030204" pitchFamily="34" charset="0"/>
                <a:ea typeface="Calibri" panose="020F0502020204030204" pitchFamily="34" charset="0"/>
              </a:rPr>
              <a:t>individual’s age and maturity at the time of the </a:t>
            </a:r>
            <a:r>
              <a:rPr lang="en-US" sz="2800" dirty="0" smtClean="0">
                <a:latin typeface="Calibri" panose="020F0502020204030204" pitchFamily="34" charset="0"/>
                <a:ea typeface="Calibri" panose="020F0502020204030204" pitchFamily="34" charset="0"/>
              </a:rPr>
              <a:t>	conduct</a:t>
            </a:r>
            <a:r>
              <a:rPr lang="en-US" sz="2800" dirty="0">
                <a:latin typeface="Calibri" panose="020F0502020204030204" pitchFamily="34" charset="0"/>
                <a:ea typeface="Calibri" panose="020F0502020204030204" pitchFamily="34" charset="0"/>
              </a:rPr>
              <a:t>;</a:t>
            </a:r>
          </a:p>
          <a:p>
            <a:endParaRPr lang="en-US" sz="2800" dirty="0" smtClean="0">
              <a:latin typeface="Calibri" panose="020F0502020204030204" pitchFamily="34" charset="0"/>
              <a:ea typeface="Calibri" panose="020F0502020204030204" pitchFamily="34" charset="0"/>
            </a:endParaRPr>
          </a:p>
          <a:p>
            <a:r>
              <a:rPr lang="en-US" sz="2800" dirty="0" smtClean="0">
                <a:latin typeface="Calibri" panose="020F0502020204030204" pitchFamily="34" charset="0"/>
                <a:ea typeface="Calibri" panose="020F0502020204030204" pitchFamily="34" charset="0"/>
              </a:rPr>
              <a:t>5.	The </a:t>
            </a:r>
            <a:r>
              <a:rPr lang="en-US" sz="2800" dirty="0">
                <a:latin typeface="Calibri" panose="020F0502020204030204" pitchFamily="34" charset="0"/>
                <a:ea typeface="Calibri" panose="020F0502020204030204" pitchFamily="34" charset="0"/>
              </a:rPr>
              <a:t>extent to which participation is voluntary; </a:t>
            </a:r>
            <a:endParaRPr lang="en-US" sz="2800" dirty="0" smtClean="0">
              <a:latin typeface="Calibri" panose="020F0502020204030204" pitchFamily="34" charset="0"/>
              <a:ea typeface="Calibri" panose="020F0502020204030204" pitchFamily="34" charset="0"/>
            </a:endParaRPr>
          </a:p>
          <a:p>
            <a:endParaRPr lang="en-US" sz="2800" dirty="0">
              <a:latin typeface="Calibri" panose="020F0502020204030204" pitchFamily="34" charset="0"/>
              <a:ea typeface="Calibri" panose="020F0502020204030204" pitchFamily="34" charset="0"/>
            </a:endParaRPr>
          </a:p>
          <a:p>
            <a:r>
              <a:rPr lang="en-US" sz="2800" dirty="0" smtClean="0">
                <a:latin typeface="Calibri" panose="020F0502020204030204" pitchFamily="34" charset="0"/>
                <a:ea typeface="Calibri" panose="020F0502020204030204" pitchFamily="34" charset="0"/>
              </a:rPr>
              <a:t>6.</a:t>
            </a:r>
            <a:r>
              <a:rPr lang="en-US" sz="2800" dirty="0">
                <a:latin typeface="Calibri" panose="020F0502020204030204" pitchFamily="34" charset="0"/>
                <a:ea typeface="Calibri" panose="020F0502020204030204" pitchFamily="34" charset="0"/>
              </a:rPr>
              <a:t>	</a:t>
            </a:r>
            <a:r>
              <a:rPr lang="en-US" sz="2800" dirty="0" smtClean="0">
                <a:latin typeface="Calibri" panose="020F0502020204030204" pitchFamily="34" charset="0"/>
                <a:ea typeface="Calibri" panose="020F0502020204030204" pitchFamily="34" charset="0"/>
              </a:rPr>
              <a:t>The </a:t>
            </a:r>
            <a:r>
              <a:rPr lang="en-US" sz="2800" dirty="0">
                <a:latin typeface="Calibri" panose="020F0502020204030204" pitchFamily="34" charset="0"/>
                <a:ea typeface="Calibri" panose="020F0502020204030204" pitchFamily="34" charset="0"/>
              </a:rPr>
              <a:t>presence or absence of rehabilitation and </a:t>
            </a:r>
            <a:r>
              <a:rPr lang="en-US" sz="2800" dirty="0" smtClean="0">
                <a:latin typeface="Calibri" panose="020F0502020204030204" pitchFamily="34" charset="0"/>
                <a:ea typeface="Calibri" panose="020F0502020204030204" pitchFamily="34" charset="0"/>
              </a:rPr>
              <a:t>other</a:t>
            </a:r>
            <a:r>
              <a:rPr lang="en-US" sz="2800" dirty="0">
                <a:latin typeface="Calibri" panose="020F0502020204030204" pitchFamily="34" charset="0"/>
                <a:ea typeface="Calibri" panose="020F0502020204030204" pitchFamily="34" charset="0"/>
              </a:rPr>
              <a:t> </a:t>
            </a:r>
            <a:r>
              <a:rPr lang="en-US" sz="2800" dirty="0" smtClean="0">
                <a:latin typeface="Calibri" panose="020F0502020204030204" pitchFamily="34" charset="0"/>
                <a:ea typeface="Calibri" panose="020F0502020204030204" pitchFamily="34" charset="0"/>
              </a:rPr>
              <a:t>	permanent behavioral </a:t>
            </a:r>
            <a:r>
              <a:rPr lang="en-US" sz="2800" dirty="0">
                <a:latin typeface="Calibri" panose="020F0502020204030204" pitchFamily="34" charset="0"/>
                <a:ea typeface="Calibri" panose="020F0502020204030204" pitchFamily="34" charset="0"/>
              </a:rPr>
              <a:t>changes; </a:t>
            </a:r>
          </a:p>
        </p:txBody>
      </p:sp>
    </p:spTree>
    <p:extLst>
      <p:ext uri="{BB962C8B-B14F-4D97-AF65-F5344CB8AC3E}">
        <p14:creationId xmlns:p14="http://schemas.microsoft.com/office/powerpoint/2010/main" val="9125919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a:t>Security Appeals:  Whole Person Concept</a:t>
            </a:r>
            <a:br>
              <a:rPr lang="en-US" dirty="0"/>
            </a:br>
            <a:r>
              <a:rPr lang="en-US" dirty="0"/>
              <a:t>(continued)</a:t>
            </a:r>
          </a:p>
        </p:txBody>
      </p:sp>
      <p:sp>
        <p:nvSpPr>
          <p:cNvPr id="3" name="Rectangle 2"/>
          <p:cNvSpPr/>
          <p:nvPr/>
        </p:nvSpPr>
        <p:spPr>
          <a:xfrm>
            <a:off x="2613719" y="2803784"/>
            <a:ext cx="8445356" cy="2677656"/>
          </a:xfrm>
          <a:prstGeom prst="rect">
            <a:avLst/>
          </a:prstGeom>
        </p:spPr>
        <p:txBody>
          <a:bodyPr wrap="square">
            <a:spAutoFit/>
          </a:bodyPr>
          <a:lstStyle/>
          <a:p>
            <a:r>
              <a:rPr lang="en-US" sz="2800" i="1" dirty="0" smtClean="0">
                <a:latin typeface="Corbel" panose="020B0503020204020204" pitchFamily="34" charset="0"/>
                <a:ea typeface="Calibri" panose="020F0502020204030204" pitchFamily="34" charset="0"/>
              </a:rPr>
              <a:t>7.	</a:t>
            </a:r>
            <a:r>
              <a:rPr lang="en-US" sz="2800" dirty="0" smtClean="0">
                <a:latin typeface="Corbel" panose="020B0503020204020204" pitchFamily="34" charset="0"/>
                <a:ea typeface="Calibri" panose="020F0502020204030204" pitchFamily="34" charset="0"/>
              </a:rPr>
              <a:t>The </a:t>
            </a:r>
            <a:r>
              <a:rPr lang="en-US" sz="2800" dirty="0">
                <a:latin typeface="Corbel" panose="020B0503020204020204" pitchFamily="34" charset="0"/>
                <a:ea typeface="Calibri" panose="020F0502020204030204" pitchFamily="34" charset="0"/>
              </a:rPr>
              <a:t>motivation for the conduct; </a:t>
            </a:r>
            <a:endParaRPr lang="en-US" sz="2800" dirty="0" smtClean="0">
              <a:latin typeface="Corbel" panose="020B0503020204020204" pitchFamily="34" charset="0"/>
              <a:ea typeface="Calibri" panose="020F0502020204030204" pitchFamily="34" charset="0"/>
            </a:endParaRPr>
          </a:p>
          <a:p>
            <a:endParaRPr lang="en-US" sz="2800" dirty="0" smtClean="0">
              <a:latin typeface="Corbel" panose="020B0503020204020204" pitchFamily="34" charset="0"/>
              <a:ea typeface="Calibri" panose="020F0502020204030204" pitchFamily="34" charset="0"/>
            </a:endParaRPr>
          </a:p>
          <a:p>
            <a:pPr marL="514350" indent="-514350">
              <a:buAutoNum type="arabicPeriod" startAt="8"/>
            </a:pPr>
            <a:r>
              <a:rPr lang="en-US" sz="2800" dirty="0" smtClean="0">
                <a:latin typeface="Corbel" panose="020B0503020204020204" pitchFamily="34" charset="0"/>
                <a:ea typeface="Calibri" panose="020F0502020204030204" pitchFamily="34" charset="0"/>
              </a:rPr>
              <a:t>The </a:t>
            </a:r>
            <a:r>
              <a:rPr lang="en-US" sz="2800" dirty="0">
                <a:latin typeface="Corbel" panose="020B0503020204020204" pitchFamily="34" charset="0"/>
                <a:ea typeface="Calibri" panose="020F0502020204030204" pitchFamily="34" charset="0"/>
              </a:rPr>
              <a:t>potential for pressure, coercion, </a:t>
            </a:r>
            <a:r>
              <a:rPr lang="en-US" sz="2800" dirty="0" smtClean="0">
                <a:latin typeface="Corbel" panose="020B0503020204020204" pitchFamily="34" charset="0"/>
                <a:ea typeface="Calibri" panose="020F0502020204030204" pitchFamily="34" charset="0"/>
              </a:rPr>
              <a:t>exploitation</a:t>
            </a:r>
            <a:r>
              <a:rPr lang="en-US" sz="2800" dirty="0">
                <a:latin typeface="Corbel" panose="020B0503020204020204" pitchFamily="34" charset="0"/>
                <a:ea typeface="Calibri" panose="020F0502020204030204" pitchFamily="34" charset="0"/>
              </a:rPr>
              <a:t>, </a:t>
            </a:r>
            <a:endParaRPr lang="en-US" sz="2800" dirty="0" smtClean="0">
              <a:latin typeface="Corbel" panose="020B0503020204020204" pitchFamily="34" charset="0"/>
              <a:ea typeface="Calibri" panose="020F0502020204030204" pitchFamily="34" charset="0"/>
            </a:endParaRPr>
          </a:p>
          <a:p>
            <a:r>
              <a:rPr lang="en-US" sz="2800" dirty="0" smtClean="0">
                <a:latin typeface="Corbel" panose="020B0503020204020204" pitchFamily="34" charset="0"/>
                <a:ea typeface="Calibri" panose="020F0502020204030204" pitchFamily="34" charset="0"/>
              </a:rPr>
              <a:t>	  or duress</a:t>
            </a:r>
            <a:r>
              <a:rPr lang="en-US" sz="2800" dirty="0">
                <a:latin typeface="Corbel" panose="020B0503020204020204" pitchFamily="34" charset="0"/>
                <a:ea typeface="Calibri" panose="020F0502020204030204" pitchFamily="34" charset="0"/>
              </a:rPr>
              <a:t>; and </a:t>
            </a:r>
          </a:p>
          <a:p>
            <a:endParaRPr lang="en-US" sz="2800" dirty="0" smtClean="0">
              <a:latin typeface="Corbel" panose="020B0503020204020204" pitchFamily="34" charset="0"/>
              <a:ea typeface="Calibri" panose="020F0502020204030204" pitchFamily="34" charset="0"/>
            </a:endParaRPr>
          </a:p>
          <a:p>
            <a:r>
              <a:rPr lang="en-US" sz="2800" dirty="0" smtClean="0">
                <a:latin typeface="Corbel" panose="020B0503020204020204" pitchFamily="34" charset="0"/>
                <a:ea typeface="Calibri" panose="020F0502020204030204" pitchFamily="34" charset="0"/>
              </a:rPr>
              <a:t>9. 	The </a:t>
            </a:r>
            <a:r>
              <a:rPr lang="en-US" sz="2800" dirty="0">
                <a:latin typeface="Corbel" panose="020B0503020204020204" pitchFamily="34" charset="0"/>
                <a:ea typeface="Calibri" panose="020F0502020204030204" pitchFamily="34" charset="0"/>
              </a:rPr>
              <a:t>likelihood of continuation or </a:t>
            </a:r>
            <a:r>
              <a:rPr lang="en-US" sz="2800" dirty="0" smtClean="0">
                <a:latin typeface="Corbel" panose="020B0503020204020204" pitchFamily="34" charset="0"/>
                <a:ea typeface="Calibri" panose="020F0502020204030204" pitchFamily="34" charset="0"/>
              </a:rPr>
              <a:t>recurrence</a:t>
            </a:r>
            <a:r>
              <a:rPr lang="en-US" sz="2800" dirty="0">
                <a:latin typeface="Corbel" panose="020B0503020204020204" pitchFamily="34" charset="0"/>
                <a:ea typeface="Calibri" panose="020F0502020204030204" pitchFamily="34" charset="0"/>
              </a:rPr>
              <a:t>.</a:t>
            </a:r>
            <a:endParaRPr lang="en-US" sz="2800" dirty="0">
              <a:latin typeface="Corbel" panose="020B0503020204020204" pitchFamily="34" charset="0"/>
              <a:ea typeface="Calibri" panose="020F0502020204030204" pitchFamily="34" charset="0"/>
            </a:endParaRPr>
          </a:p>
        </p:txBody>
      </p:sp>
    </p:spTree>
    <p:extLst>
      <p:ext uri="{BB962C8B-B14F-4D97-AF65-F5344CB8AC3E}">
        <p14:creationId xmlns:p14="http://schemas.microsoft.com/office/powerpoint/2010/main" val="2607136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id:image001.png@01CFCE74.4C1C123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5391853" y="1812639"/>
            <a:ext cx="2926080" cy="2560320"/>
          </a:xfrm>
          <a:prstGeom prst="rect">
            <a:avLst/>
          </a:prstGeom>
          <a:noFill/>
          <a:ln>
            <a:noFill/>
          </a:ln>
        </p:spPr>
      </p:pic>
    </p:spTree>
    <p:extLst>
      <p:ext uri="{BB962C8B-B14F-4D97-AF65-F5344CB8AC3E}">
        <p14:creationId xmlns:p14="http://schemas.microsoft.com/office/powerpoint/2010/main" val="420663446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Parallax</Template>
  <TotalTime>263</TotalTime>
  <Words>1880</Words>
  <Application>Microsoft Office PowerPoint</Application>
  <PresentationFormat>Widescreen</PresentationFormat>
  <Paragraphs>149</Paragraphs>
  <Slides>33</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Corbel</vt:lpstr>
      <vt:lpstr>Parallax</vt:lpstr>
      <vt:lpstr>SECURITY PANEL DISCUSSION</vt:lpstr>
      <vt:lpstr>SECURITY PANEL PRESENTERS:</vt:lpstr>
      <vt:lpstr>Security Appeals - Why is this Relevant?</vt:lpstr>
      <vt:lpstr>REGULATIONS &amp;  DUE PROCESS </vt:lpstr>
      <vt:lpstr>RESOURCES:</vt:lpstr>
      <vt:lpstr>RESOURCES (continued):</vt:lpstr>
      <vt:lpstr>Security Clearance Appeal Rights</vt:lpstr>
      <vt:lpstr>Security Clearance Issues</vt:lpstr>
      <vt:lpstr>Types of Issues</vt:lpstr>
      <vt:lpstr>Due process- A Property Interest?</vt:lpstr>
      <vt:lpstr>MSPB's Authority to Review</vt:lpstr>
      <vt:lpstr>More Bad News</vt:lpstr>
      <vt:lpstr>EEOC</vt:lpstr>
      <vt:lpstr>EEOC</vt:lpstr>
      <vt:lpstr>Arbitration</vt:lpstr>
      <vt:lpstr>Security Clearance Appeals </vt:lpstr>
      <vt:lpstr>Security Clearance Appeals </vt:lpstr>
      <vt:lpstr>Security Clearance Appeal</vt:lpstr>
      <vt:lpstr>Security Clearance Appeal</vt:lpstr>
      <vt:lpstr>Security Clearance Appeal</vt:lpstr>
      <vt:lpstr>Security Clearance Appeal</vt:lpstr>
      <vt:lpstr>Security Clearance Appeal</vt:lpstr>
      <vt:lpstr>Security Clearance Appeal Letter of Intent </vt:lpstr>
      <vt:lpstr>RESPONSE TO THE  STATEMENT OF REASONS</vt:lpstr>
      <vt:lpstr>RIGHT TO HEARING</vt:lpstr>
      <vt:lpstr>Send Discovery Requests To </vt:lpstr>
      <vt:lpstr>Witnesses</vt:lpstr>
      <vt:lpstr>Statements</vt:lpstr>
      <vt:lpstr>Security Appeals:  Whole Person Concept </vt:lpstr>
      <vt:lpstr>Security Appeals:  Whole Person Concept (continued)</vt:lpstr>
      <vt:lpstr>Security Appeals:  Whole Person Concept (continued)</vt:lpstr>
      <vt:lpstr>Security Appeals:  Whole Person Concept (continued)</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Security Clearance Appeal Rights</dc:title>
  <dc:creator>Jefferson Friday</dc:creator>
  <cp:lastModifiedBy>Lillis Maria</cp:lastModifiedBy>
  <cp:revision>68</cp:revision>
  <dcterms:created xsi:type="dcterms:W3CDTF">2017-08-17T14:57:02Z</dcterms:created>
  <dcterms:modified xsi:type="dcterms:W3CDTF">2017-09-01T02:23:03Z</dcterms:modified>
</cp:coreProperties>
</file>