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6"/>
  </p:notesMasterIdLst>
  <p:sldIdLst>
    <p:sldId id="270" r:id="rId2"/>
    <p:sldId id="282" r:id="rId3"/>
    <p:sldId id="279" r:id="rId4"/>
    <p:sldId id="256" r:id="rId5"/>
    <p:sldId id="262" r:id="rId6"/>
    <p:sldId id="264" r:id="rId7"/>
    <p:sldId id="263" r:id="rId8"/>
    <p:sldId id="265" r:id="rId9"/>
    <p:sldId id="267" r:id="rId10"/>
    <p:sldId id="271" r:id="rId11"/>
    <p:sldId id="280" r:id="rId12"/>
    <p:sldId id="281" r:id="rId13"/>
    <p:sldId id="274" r:id="rId14"/>
    <p:sldId id="272" r:id="rId15"/>
  </p:sldIdLst>
  <p:sldSz cx="12192000" cy="6858000"/>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FFFFFF"/>
    <a:srgbClr val="EBF2F7"/>
    <a:srgbClr val="E4EF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p:cViewPr varScale="1">
        <p:scale>
          <a:sx n="95" d="100"/>
          <a:sy n="95" d="100"/>
        </p:scale>
        <p:origin x="108" y="324"/>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0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39C576-9F4A-4D52-9A75-163F1FDEA5D8}" type="datetimeFigureOut">
              <a:rPr lang="en-US" smtClean="0"/>
              <a:t>1/30/2018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131199-0465-4F40-9D29-1D8FE102F5B6}" type="slidenum">
              <a:rPr lang="en-US" smtClean="0"/>
              <a:t>‹#›</a:t>
            </a:fld>
            <a:endParaRPr lang="en-US"/>
          </a:p>
        </p:txBody>
      </p:sp>
    </p:spTree>
    <p:extLst>
      <p:ext uri="{BB962C8B-B14F-4D97-AF65-F5344CB8AC3E}">
        <p14:creationId xmlns:p14="http://schemas.microsoft.com/office/powerpoint/2010/main" val="1391460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dirty="0">
              <a:solidFill>
                <a:schemeClr val="dk1"/>
              </a:solidFill>
              <a:latin typeface="Calibri"/>
              <a:ea typeface="Calibri"/>
              <a:cs typeface="Calibri"/>
              <a:sym typeface="Calibri"/>
            </a:endParaRPr>
          </a:p>
        </p:txBody>
      </p:sp>
      <p:sp>
        <p:nvSpPr>
          <p:cNvPr id="65" name="Shape 6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772252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9600" y="914400"/>
            <a:ext cx="5486400" cy="3086100"/>
          </a:xfrm>
        </p:spPr>
      </p:sp>
      <p:sp>
        <p:nvSpPr>
          <p:cNvPr id="3" name="Notes Placeholder 2"/>
          <p:cNvSpPr>
            <a:spLocks noGrp="1"/>
          </p:cNvSpPr>
          <p:nvPr>
            <p:ph type="body" idx="1"/>
          </p:nvPr>
        </p:nvSpPr>
        <p:spPr/>
        <p:txBody>
          <a:bodyPr/>
          <a:lstStyle/>
          <a:p>
            <a:r>
              <a:rPr lang="en-US" dirty="0"/>
              <a:t>President Trump claims that the U.S. corporate rate it is highest in the </a:t>
            </a:r>
            <a:r>
              <a:rPr lang="en-US" dirty="0" smtClean="0"/>
              <a:t>world.  However, in </a:t>
            </a:r>
            <a:r>
              <a:rPr lang="en-US" dirty="0"/>
              <a:t>1952, corporate profits were 5.5 percent of the economy, and corporate taxes were 5.9 percent. Today, corporate profits are 8.5 percent of the economy, and corporate taxes are just 1.9 percent of GDP. </a:t>
            </a:r>
            <a:r>
              <a:rPr lang="en-US" b="1" dirty="0"/>
              <a:t>Corporations used to contribute $1 out of every $3 in federal revenue. Today, despite very high corporate profitability, it is $1 out of every $9.</a:t>
            </a:r>
            <a:endParaRPr lang="en-US" dirty="0"/>
          </a:p>
          <a:p>
            <a:endParaRPr lang="en-US" dirty="0" smtClean="0"/>
          </a:p>
          <a:p>
            <a:r>
              <a:rPr lang="en-US" dirty="0" smtClean="0"/>
              <a:t>Also, </a:t>
            </a:r>
            <a:r>
              <a:rPr lang="en-US" dirty="0"/>
              <a:t>the effective tax rate (the amount they actually pay) is around 14%</a:t>
            </a:r>
          </a:p>
          <a:p>
            <a:r>
              <a:rPr lang="en-US" dirty="0" smtClean="0"/>
              <a:t>And </a:t>
            </a:r>
            <a:r>
              <a:rPr lang="en-US" dirty="0"/>
              <a:t>in 2010, large, profitable corporations paid only 12.6 percent, and 26 corporations – GE, Boeing, Verizon, Priceline </a:t>
            </a:r>
            <a:r>
              <a:rPr lang="en-US" dirty="0" smtClean="0"/>
              <a:t>– (those on the screen)</a:t>
            </a:r>
            <a:r>
              <a:rPr lang="en-US" baseline="0" dirty="0" smtClean="0"/>
              <a:t> </a:t>
            </a:r>
            <a:r>
              <a:rPr lang="en-US" dirty="0" smtClean="0"/>
              <a:t>paid </a:t>
            </a:r>
            <a:r>
              <a:rPr lang="en-US" b="1" dirty="0"/>
              <a:t>no</a:t>
            </a:r>
            <a:r>
              <a:rPr lang="en-US" dirty="0"/>
              <a:t> federal taxes over 5 years</a:t>
            </a:r>
            <a:r>
              <a:rPr lang="en-US" dirty="0" smtClean="0"/>
              <a:t>.</a:t>
            </a:r>
          </a:p>
          <a:p>
            <a:endParaRPr lang="en-US" dirty="0" smtClean="0"/>
          </a:p>
          <a:p>
            <a:r>
              <a:rPr lang="en-US" dirty="0" smtClean="0"/>
              <a:t>Yet despite this reality, President Trump proposes reward corporations by </a:t>
            </a:r>
            <a:r>
              <a:rPr lang="en-US" dirty="0"/>
              <a:t>reducing by more than half (60%) from 35% to 15%.  </a:t>
            </a:r>
          </a:p>
          <a:p>
            <a:endParaRPr lang="en-US" dirty="0"/>
          </a:p>
        </p:txBody>
      </p:sp>
      <p:sp>
        <p:nvSpPr>
          <p:cNvPr id="4" name="Slide Number Placeholder 3"/>
          <p:cNvSpPr>
            <a:spLocks noGrp="1"/>
          </p:cNvSpPr>
          <p:nvPr>
            <p:ph type="sldNum" sz="quarter" idx="10"/>
          </p:nvPr>
        </p:nvSpPr>
        <p:spPr/>
        <p:txBody>
          <a:bodyPr/>
          <a:lstStyle/>
          <a:p>
            <a:fld id="{FC131199-0465-4F40-9D29-1D8FE102F5B6}" type="slidenum">
              <a:rPr lang="en-US" smtClean="0"/>
              <a:t>2</a:t>
            </a:fld>
            <a:endParaRPr lang="en-US"/>
          </a:p>
        </p:txBody>
      </p:sp>
    </p:spTree>
    <p:extLst>
      <p:ext uri="{BB962C8B-B14F-4D97-AF65-F5344CB8AC3E}">
        <p14:creationId xmlns:p14="http://schemas.microsoft.com/office/powerpoint/2010/main" val="3526048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BIG CORPORATIONS AND THE WEALTHY MUST PAY THEIR FAIR SHARE OF TAXES.</a:t>
            </a:r>
          </a:p>
          <a:p>
            <a:r>
              <a:rPr lang="en-US" sz="1200" kern="1200" dirty="0" smtClean="0">
                <a:solidFill>
                  <a:schemeClr val="tx1"/>
                </a:solidFill>
                <a:effectLst/>
                <a:latin typeface="+mn-lt"/>
                <a:ea typeface="+mn-ea"/>
                <a:cs typeface="+mn-cs"/>
              </a:rPr>
              <a:t> • Our rigged and broken tax system lets big corporations and the wealthy avoid paying their fair share of taxes, sticking the rest of us with the tab.</a:t>
            </a:r>
          </a:p>
          <a:p>
            <a:r>
              <a:rPr lang="en-US" sz="1200" kern="1200" dirty="0" smtClean="0">
                <a:solidFill>
                  <a:schemeClr val="tx1"/>
                </a:solidFill>
                <a:effectLst/>
                <a:latin typeface="+mn-lt"/>
                <a:ea typeface="+mn-ea"/>
                <a:cs typeface="+mn-cs"/>
              </a:rPr>
              <a:t> • Tax reform must not cut taxes for big corporations or the wealthy.</a:t>
            </a:r>
          </a:p>
          <a:p>
            <a:r>
              <a:rPr lang="en-US" sz="1200" kern="1200" dirty="0" smtClean="0">
                <a:solidFill>
                  <a:schemeClr val="tx1"/>
                </a:solidFill>
                <a:effectLst/>
                <a:latin typeface="+mn-lt"/>
                <a:ea typeface="+mn-ea"/>
                <a:cs typeface="+mn-cs"/>
              </a:rPr>
              <a:t>• On the contrary, tax reform should restore taxes on the wealthiest estates and tax the income of investors as much as the income of working people. </a:t>
            </a:r>
          </a:p>
          <a:p>
            <a:r>
              <a:rPr lang="en-US" sz="1200" kern="1200" dirty="0" smtClean="0">
                <a:solidFill>
                  <a:schemeClr val="tx1"/>
                </a:solidFill>
                <a:effectLst/>
                <a:latin typeface="+mn-lt"/>
                <a:ea typeface="+mn-ea"/>
                <a:cs typeface="+mn-cs"/>
              </a:rPr>
              <a:t>• Tax reform must make our tax system more progressive than it is now. </a:t>
            </a:r>
          </a:p>
          <a:p>
            <a:r>
              <a:rPr lang="en-US" sz="1200" kern="1200" dirty="0" smtClean="0">
                <a:solidFill>
                  <a:schemeClr val="tx1"/>
                </a:solidFill>
                <a:effectLst/>
                <a:latin typeface="+mn-lt"/>
                <a:ea typeface="+mn-ea"/>
                <a:cs typeface="+mn-cs"/>
              </a:rPr>
              <a:t>• Big corporations and the wealthy must pay more in taxes than they pay now, so we can build an economy that works for all of us.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2.TAX REFORM MUST RAISE SIGNIFICANTLY MORE REVENUE. </a:t>
            </a:r>
          </a:p>
          <a:p>
            <a:r>
              <a:rPr lang="en-US" sz="1200" kern="1200" dirty="0" smtClean="0">
                <a:solidFill>
                  <a:schemeClr val="tx1"/>
                </a:solidFill>
                <a:effectLst/>
                <a:latin typeface="+mn-lt"/>
                <a:ea typeface="+mn-ea"/>
                <a:cs typeface="+mn-cs"/>
              </a:rPr>
              <a:t>• Tax reform must raise enough additional revenue over the long term to create good jobs and make the public investment we need in education, infrastructure, and meeting the needs of children, families, seniors and communities. </a:t>
            </a:r>
          </a:p>
          <a:p>
            <a:r>
              <a:rPr lang="en-US" sz="1200" kern="1200" dirty="0" smtClean="0">
                <a:solidFill>
                  <a:schemeClr val="tx1"/>
                </a:solidFill>
                <a:effectLst/>
                <a:latin typeface="+mn-lt"/>
                <a:ea typeface="+mn-ea"/>
                <a:cs typeface="+mn-cs"/>
              </a:rPr>
              <a:t>• Any tax reform that reduces revenues in the short term or the long term is unacceptable. </a:t>
            </a:r>
          </a:p>
          <a:p>
            <a:r>
              <a:rPr lang="en-US" sz="1200" kern="1200" dirty="0" smtClean="0">
                <a:solidFill>
                  <a:schemeClr val="tx1"/>
                </a:solidFill>
                <a:effectLst/>
                <a:latin typeface="+mn-lt"/>
                <a:ea typeface="+mn-ea"/>
                <a:cs typeface="+mn-cs"/>
              </a:rPr>
              <a:t>• Cost estimates must be honest and not rely on gimmicks that hide the true long-term cost of tax cuts.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3.TAX REFORM MUST ELIMINATE THE TAX INCENTIVE FOR CORPORATIONS TO SHIFT JOBS AND PROFITS OFFSHORE. </a:t>
            </a:r>
          </a:p>
          <a:p>
            <a:r>
              <a:rPr lang="en-US" sz="1200" kern="1200" dirty="0" smtClean="0">
                <a:solidFill>
                  <a:schemeClr val="tx1"/>
                </a:solidFill>
                <a:effectLst/>
                <a:latin typeface="+mn-lt"/>
                <a:ea typeface="+mn-ea"/>
                <a:cs typeface="+mn-cs"/>
              </a:rPr>
              <a:t>• Taxing offshore profits less than domestic profits creates an incentive for corporations to shift jobs and profits offshore, while giving global corporations a competitive advantage over domestic corporations. </a:t>
            </a:r>
          </a:p>
          <a:p>
            <a:r>
              <a:rPr lang="en-US" sz="1200" kern="1200" dirty="0" smtClean="0">
                <a:solidFill>
                  <a:schemeClr val="tx1"/>
                </a:solidFill>
                <a:effectLst/>
                <a:latin typeface="+mn-lt"/>
                <a:ea typeface="+mn-ea"/>
                <a:cs typeface="+mn-cs"/>
              </a:rPr>
              <a:t>• Tax reform must eliminate the tax incentive for corporations to shift jobs and profits offshore, which would raise nearly $1 trillion over 10 years. </a:t>
            </a:r>
          </a:p>
          <a:p>
            <a:r>
              <a:rPr lang="en-US" sz="1200" kern="1200" dirty="0" smtClean="0">
                <a:solidFill>
                  <a:schemeClr val="tx1"/>
                </a:solidFill>
                <a:effectLst/>
                <a:latin typeface="+mn-lt"/>
                <a:ea typeface="+mn-ea"/>
                <a:cs typeface="+mn-cs"/>
              </a:rPr>
              <a:t>• A “territorial” system that further reduces taxes on offshore profits would increase the tax incentive for global corporations to shift jobs and profits offshore. </a:t>
            </a:r>
          </a:p>
          <a:p>
            <a:r>
              <a:rPr lang="en-US" sz="1200" kern="1200" dirty="0" smtClean="0">
                <a:solidFill>
                  <a:schemeClr val="tx1"/>
                </a:solidFill>
                <a:effectLst/>
                <a:latin typeface="+mn-lt"/>
                <a:ea typeface="+mn-ea"/>
                <a:cs typeface="+mn-cs"/>
              </a:rPr>
              <a:t>• Tax reform must encourage investment in domestic manufacturing, production and employment to ensure a robust manufacturing sector.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 GLOBAL CORPORATIONS MUST PAY WHAT THEY OWE ON PAST PROFITS HELD OFFSHORE. </a:t>
            </a:r>
          </a:p>
          <a:p>
            <a:r>
              <a:rPr lang="en-US" sz="1200" kern="1200" dirty="0" smtClean="0">
                <a:solidFill>
                  <a:schemeClr val="tx1"/>
                </a:solidFill>
                <a:effectLst/>
                <a:latin typeface="+mn-lt"/>
                <a:ea typeface="+mn-ea"/>
                <a:cs typeface="+mn-cs"/>
              </a:rPr>
              <a:t>• Global corporations owe an estimated $700 billion in taxes on the $2.6 trillion in past profits they are holding offshore. </a:t>
            </a:r>
          </a:p>
          <a:p>
            <a:r>
              <a:rPr lang="en-US" sz="1200" kern="1200" dirty="0" smtClean="0">
                <a:solidFill>
                  <a:schemeClr val="tx1"/>
                </a:solidFill>
                <a:effectLst/>
                <a:latin typeface="+mn-lt"/>
                <a:ea typeface="+mn-ea"/>
                <a:cs typeface="+mn-cs"/>
              </a:rPr>
              <a:t>• Tax reform should use these one-time-only tax revenues to increase smart public investment in infrastructure rather than cut corporate tax rates permanently. </a:t>
            </a:r>
          </a:p>
          <a:p>
            <a:r>
              <a:rPr lang="en-US" sz="1200" kern="1200" dirty="0" smtClean="0">
                <a:solidFill>
                  <a:schemeClr val="tx1"/>
                </a:solidFill>
                <a:effectLst/>
                <a:latin typeface="+mn-lt"/>
                <a:ea typeface="+mn-ea"/>
                <a:cs typeface="+mn-cs"/>
              </a:rPr>
              <a:t>• The higher the tax rate on these accumulated offshore earnings, the more funding will be available for public investment in infrastructure.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959FD72-48E2-4724-BFBE-1B3F6D64FB8A}" type="slidenum">
              <a:rPr lang="en-US" smtClean="0"/>
              <a:t>3</a:t>
            </a:fld>
            <a:endParaRPr lang="en-US"/>
          </a:p>
        </p:txBody>
      </p:sp>
    </p:spTree>
    <p:extLst>
      <p:ext uri="{BB962C8B-B14F-4D97-AF65-F5344CB8AC3E}">
        <p14:creationId xmlns:p14="http://schemas.microsoft.com/office/powerpoint/2010/main" val="1732380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131199-0465-4F40-9D29-1D8FE102F5B6}" type="slidenum">
              <a:rPr lang="en-US" smtClean="0"/>
              <a:t>4</a:t>
            </a:fld>
            <a:endParaRPr lang="en-US"/>
          </a:p>
        </p:txBody>
      </p:sp>
    </p:spTree>
    <p:extLst>
      <p:ext uri="{BB962C8B-B14F-4D97-AF65-F5344CB8AC3E}">
        <p14:creationId xmlns:p14="http://schemas.microsoft.com/office/powerpoint/2010/main" val="2370271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131199-0465-4F40-9D29-1D8FE102F5B6}" type="slidenum">
              <a:rPr lang="en-US" smtClean="0"/>
              <a:t>5</a:t>
            </a:fld>
            <a:endParaRPr lang="en-US"/>
          </a:p>
        </p:txBody>
      </p:sp>
    </p:spTree>
    <p:extLst>
      <p:ext uri="{BB962C8B-B14F-4D97-AF65-F5344CB8AC3E}">
        <p14:creationId xmlns:p14="http://schemas.microsoft.com/office/powerpoint/2010/main" val="1587244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9600" y="914400"/>
            <a:ext cx="5486400" cy="3086100"/>
          </a:xfrm>
        </p:spPr>
      </p:sp>
      <p:sp>
        <p:nvSpPr>
          <p:cNvPr id="3" name="Notes Placeholder 2"/>
          <p:cNvSpPr>
            <a:spLocks noGrp="1"/>
          </p:cNvSpPr>
          <p:nvPr>
            <p:ph type="body" idx="1"/>
          </p:nvPr>
        </p:nvSpPr>
        <p:spPr/>
        <p:txBody>
          <a:bodyPr/>
          <a:lstStyle/>
          <a:p>
            <a:r>
              <a:rPr lang="en-US" dirty="0"/>
              <a:t>President Trump claims that the U.S. corporate rate it is highest in the </a:t>
            </a:r>
            <a:r>
              <a:rPr lang="en-US" dirty="0" smtClean="0"/>
              <a:t>world.  However, in </a:t>
            </a:r>
            <a:r>
              <a:rPr lang="en-US" dirty="0"/>
              <a:t>1952, corporate profits were 5.5 percent of the economy, and corporate taxes were 5.9 percent. Today, corporate profits are 8.5 percent of the economy, and corporate taxes are just 1.9 percent of GDP. </a:t>
            </a:r>
            <a:r>
              <a:rPr lang="en-US" b="1" dirty="0"/>
              <a:t>Corporations used to contribute $1 out of every $3 in federal revenue. Today, despite very high corporate profitability, it is $1 out of every $9.</a:t>
            </a:r>
            <a:endParaRPr lang="en-US" dirty="0"/>
          </a:p>
          <a:p>
            <a:endParaRPr lang="en-US" dirty="0" smtClean="0"/>
          </a:p>
          <a:p>
            <a:r>
              <a:rPr lang="en-US" dirty="0" smtClean="0"/>
              <a:t>Also, </a:t>
            </a:r>
            <a:r>
              <a:rPr lang="en-US" dirty="0"/>
              <a:t>the effective tax rate (the amount they actually pay) is around 14%</a:t>
            </a:r>
          </a:p>
          <a:p>
            <a:r>
              <a:rPr lang="en-US" dirty="0" smtClean="0"/>
              <a:t>And </a:t>
            </a:r>
            <a:r>
              <a:rPr lang="en-US" dirty="0"/>
              <a:t>in 2010, large, profitable corporations paid only 12.6 percent, and 26 corporations – GE, Boeing, Verizon, Priceline </a:t>
            </a:r>
            <a:r>
              <a:rPr lang="en-US" dirty="0" smtClean="0"/>
              <a:t>– (those on the screen)</a:t>
            </a:r>
            <a:r>
              <a:rPr lang="en-US" baseline="0" dirty="0" smtClean="0"/>
              <a:t> </a:t>
            </a:r>
            <a:r>
              <a:rPr lang="en-US" dirty="0" smtClean="0"/>
              <a:t>paid </a:t>
            </a:r>
            <a:r>
              <a:rPr lang="en-US" b="1" dirty="0"/>
              <a:t>no</a:t>
            </a:r>
            <a:r>
              <a:rPr lang="en-US" dirty="0"/>
              <a:t> federal taxes over 5 years</a:t>
            </a:r>
            <a:r>
              <a:rPr lang="en-US" dirty="0" smtClean="0"/>
              <a:t>.</a:t>
            </a:r>
          </a:p>
          <a:p>
            <a:endParaRPr lang="en-US" dirty="0" smtClean="0"/>
          </a:p>
          <a:p>
            <a:r>
              <a:rPr lang="en-US" dirty="0" smtClean="0"/>
              <a:t>Yet despite this reality, President Trump proposes reward corporations by </a:t>
            </a:r>
            <a:r>
              <a:rPr lang="en-US" dirty="0"/>
              <a:t>reducing by more than half (60%) from 35% to 15%.  </a:t>
            </a:r>
          </a:p>
          <a:p>
            <a:endParaRPr lang="en-US" dirty="0"/>
          </a:p>
        </p:txBody>
      </p:sp>
      <p:sp>
        <p:nvSpPr>
          <p:cNvPr id="4" name="Slide Number Placeholder 3"/>
          <p:cNvSpPr>
            <a:spLocks noGrp="1"/>
          </p:cNvSpPr>
          <p:nvPr>
            <p:ph type="sldNum" sz="quarter" idx="10"/>
          </p:nvPr>
        </p:nvSpPr>
        <p:spPr/>
        <p:txBody>
          <a:bodyPr/>
          <a:lstStyle/>
          <a:p>
            <a:fld id="{FC131199-0465-4F40-9D29-1D8FE102F5B6}" type="slidenum">
              <a:rPr lang="en-US" smtClean="0"/>
              <a:t>6</a:t>
            </a:fld>
            <a:endParaRPr lang="en-US"/>
          </a:p>
        </p:txBody>
      </p:sp>
    </p:spTree>
    <p:extLst>
      <p:ext uri="{BB962C8B-B14F-4D97-AF65-F5344CB8AC3E}">
        <p14:creationId xmlns:p14="http://schemas.microsoft.com/office/powerpoint/2010/main" val="3317419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U.S. corporations hide their profits overseas.  They currently have $2.4 trillion in assets overseas and owe $750 billion in taxes.  </a:t>
            </a:r>
            <a:r>
              <a:rPr lang="en-US" dirty="0" smtClean="0"/>
              <a:t>President Trump and Speaker Ryan want to provide these companies a repatriation tax holiday , which will require them to pay only a fraction of the taxes they owe.  Rather than giving them a tax holiday, multinationals should pay that </a:t>
            </a:r>
            <a:r>
              <a:rPr lang="en-US" baseline="0" dirty="0" smtClean="0"/>
              <a:t>money in full.  As this money can be used</a:t>
            </a:r>
            <a:r>
              <a:rPr lang="en-US" dirty="0" smtClean="0"/>
              <a:t> in the community to create jobs, build roads and other infrastructure, and pay down the debt.   </a:t>
            </a:r>
          </a:p>
          <a:p>
            <a:endParaRPr lang="en-US" dirty="0"/>
          </a:p>
          <a:p>
            <a:r>
              <a:rPr lang="en-US" dirty="0" smtClean="0"/>
              <a:t>The tax holiday will give multinationals $600 billion in tax breaks.</a:t>
            </a:r>
          </a:p>
          <a:p>
            <a:endParaRPr lang="en-US" dirty="0"/>
          </a:p>
          <a:p>
            <a:r>
              <a:rPr lang="en-US" dirty="0" smtClean="0"/>
              <a:t>The </a:t>
            </a:r>
            <a:r>
              <a:rPr lang="en-US" dirty="0"/>
              <a:t>President would reduce the tax on cash profits for these corporations from 35% to 8.75% and other assets would be taxed at  3.5</a:t>
            </a:r>
            <a:r>
              <a:rPr lang="en-US" dirty="0" smtClean="0"/>
              <a:t>%.</a:t>
            </a:r>
          </a:p>
          <a:p>
            <a:endParaRPr lang="en-US" dirty="0"/>
          </a:p>
          <a:p>
            <a:r>
              <a:rPr lang="en-US" dirty="0"/>
              <a:t>Under </a:t>
            </a:r>
            <a:r>
              <a:rPr lang="en-US" dirty="0" smtClean="0"/>
              <a:t>Speaker </a:t>
            </a:r>
            <a:r>
              <a:rPr lang="en-US" dirty="0"/>
              <a:t>Ryan’s proposal, </a:t>
            </a:r>
            <a:r>
              <a:rPr lang="en-US" dirty="0" smtClean="0"/>
              <a:t>corporations </a:t>
            </a:r>
            <a:r>
              <a:rPr lang="en-US" dirty="0"/>
              <a:t>would only have to pay $140 billion.  Cash profits for these corporations would be taxed from 35% to 8.75% and other assets would be taxed at  3.5%.</a:t>
            </a:r>
          </a:p>
          <a:p>
            <a:endParaRPr lang="en-US" dirty="0"/>
          </a:p>
          <a:p>
            <a:endParaRPr lang="en-US" dirty="0"/>
          </a:p>
        </p:txBody>
      </p:sp>
      <p:sp>
        <p:nvSpPr>
          <p:cNvPr id="4" name="Slide Number Placeholder 3"/>
          <p:cNvSpPr>
            <a:spLocks noGrp="1"/>
          </p:cNvSpPr>
          <p:nvPr>
            <p:ph type="sldNum" sz="quarter" idx="10"/>
          </p:nvPr>
        </p:nvSpPr>
        <p:spPr/>
        <p:txBody>
          <a:bodyPr/>
          <a:lstStyle/>
          <a:p>
            <a:fld id="{FC131199-0465-4F40-9D29-1D8FE102F5B6}" type="slidenum">
              <a:rPr lang="en-US" smtClean="0"/>
              <a:t>7</a:t>
            </a:fld>
            <a:endParaRPr lang="en-US"/>
          </a:p>
        </p:txBody>
      </p:sp>
    </p:spTree>
    <p:extLst>
      <p:ext uri="{BB962C8B-B14F-4D97-AF65-F5344CB8AC3E}">
        <p14:creationId xmlns:p14="http://schemas.microsoft.com/office/powerpoint/2010/main" val="1521923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hedge funds and Wall Street firms organize as partnerships or other business entities, which allows them to pay their business taxes at the individual tax rate.  </a:t>
            </a:r>
            <a:endParaRPr lang="en-US" dirty="0" smtClean="0"/>
          </a:p>
          <a:p>
            <a:endParaRPr lang="en-US" dirty="0" smtClean="0"/>
          </a:p>
          <a:p>
            <a:r>
              <a:rPr lang="en-US" dirty="0" smtClean="0"/>
              <a:t>Over </a:t>
            </a:r>
            <a:r>
              <a:rPr lang="en-US" dirty="0"/>
              <a:t>10 years, this is a $</a:t>
            </a:r>
            <a:r>
              <a:rPr lang="en-US" dirty="0" smtClean="0"/>
              <a:t>1.5 </a:t>
            </a:r>
            <a:r>
              <a:rPr lang="en-US" dirty="0"/>
              <a:t>trillion tax giveaway, mostly to billionaires. </a:t>
            </a:r>
            <a:endParaRPr lang="en-US" dirty="0" smtClean="0"/>
          </a:p>
          <a:p>
            <a:endParaRPr lang="en-US" dirty="0"/>
          </a:p>
          <a:p>
            <a:r>
              <a:rPr lang="en-US" dirty="0" smtClean="0"/>
              <a:t>President </a:t>
            </a:r>
            <a:r>
              <a:rPr lang="en-US" dirty="0"/>
              <a:t>Trump’s would receive millions in tax breaks from this tax cut, as his business is made up of over 500 “pass-thru” entities. </a:t>
            </a:r>
            <a:r>
              <a:rPr lang="en-US" dirty="0" smtClean="0"/>
              <a:t> His proposal would </a:t>
            </a:r>
            <a:r>
              <a:rPr lang="en-US" dirty="0"/>
              <a:t>reduce the taxes on pass thru entities even more than Ryan. </a:t>
            </a:r>
          </a:p>
          <a:p>
            <a:endParaRPr lang="en-US" dirty="0"/>
          </a:p>
          <a:p>
            <a:r>
              <a:rPr lang="en-US" dirty="0" smtClean="0"/>
              <a:t>Speaker Ryan’s Plan would give $413 billion in tax cuts to Wall Street firm and hedge fund billionaires .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C131199-0465-4F40-9D29-1D8FE102F5B6}" type="slidenum">
              <a:rPr lang="en-US" smtClean="0"/>
              <a:t>8</a:t>
            </a:fld>
            <a:endParaRPr lang="en-US"/>
          </a:p>
        </p:txBody>
      </p:sp>
    </p:spTree>
    <p:extLst>
      <p:ext uri="{BB962C8B-B14F-4D97-AF65-F5344CB8AC3E}">
        <p14:creationId xmlns:p14="http://schemas.microsoft.com/office/powerpoint/2010/main" val="2169173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4996" y="4343400"/>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estate tax is sometimes referred to as the “death tax”, but it is really an inheritance tax.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estate tax was much higher in the past.  In 1997, the estate tax was 55% and it was assessed on estates over $600,000.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President Trump’s plan</a:t>
            </a:r>
            <a:r>
              <a:rPr lang="en-US" baseline="0" dirty="0" smtClean="0"/>
              <a:t> e</a:t>
            </a:r>
            <a:r>
              <a:rPr lang="en-US" dirty="0" smtClean="0"/>
              <a:t>liminates estate (set at $5.5M) and, instead, imposes 20% capital gains on estate worth more than 10 million.</a:t>
            </a:r>
          </a:p>
          <a:p>
            <a:endParaRPr lang="en-US" dirty="0" smtClean="0"/>
          </a:p>
          <a:p>
            <a:r>
              <a:rPr lang="en-US" dirty="0" smtClean="0"/>
              <a:t>Trump’s claims he is worth $10B.  If that is true, with </a:t>
            </a:r>
            <a:r>
              <a:rPr lang="en-US" dirty="0"/>
              <a:t>elimination of estate tax, </a:t>
            </a:r>
            <a:r>
              <a:rPr lang="en-US" dirty="0" smtClean="0"/>
              <a:t>Trump’s </a:t>
            </a:r>
            <a:r>
              <a:rPr lang="en-US" dirty="0"/>
              <a:t>heirs </a:t>
            </a:r>
            <a:r>
              <a:rPr lang="en-US" dirty="0" smtClean="0"/>
              <a:t> will see </a:t>
            </a:r>
            <a:r>
              <a:rPr lang="en-US" dirty="0"/>
              <a:t>their inheritance grow by the billions</a:t>
            </a:r>
            <a:r>
              <a:rPr lang="en-US" dirty="0" smtClean="0"/>
              <a:t>.</a:t>
            </a:r>
          </a:p>
          <a:p>
            <a:endParaRPr lang="en-US" dirty="0"/>
          </a:p>
          <a:p>
            <a:r>
              <a:rPr lang="en-US" dirty="0" smtClean="0"/>
              <a:t>Speaker Ryan would eliminate it altogether. </a:t>
            </a:r>
            <a:endParaRPr lang="en-US" dirty="0"/>
          </a:p>
          <a:p>
            <a:endParaRPr lang="en-US" dirty="0"/>
          </a:p>
        </p:txBody>
      </p:sp>
      <p:sp>
        <p:nvSpPr>
          <p:cNvPr id="4" name="Slide Number Placeholder 3"/>
          <p:cNvSpPr>
            <a:spLocks noGrp="1"/>
          </p:cNvSpPr>
          <p:nvPr>
            <p:ph type="sldNum" sz="quarter" idx="10"/>
          </p:nvPr>
        </p:nvSpPr>
        <p:spPr/>
        <p:txBody>
          <a:bodyPr/>
          <a:lstStyle/>
          <a:p>
            <a:fld id="{FC131199-0465-4F40-9D29-1D8FE102F5B6}" type="slidenum">
              <a:rPr lang="en-US" smtClean="0"/>
              <a:t>9</a:t>
            </a:fld>
            <a:endParaRPr lang="en-US"/>
          </a:p>
        </p:txBody>
      </p:sp>
    </p:spTree>
    <p:extLst>
      <p:ext uri="{BB962C8B-B14F-4D97-AF65-F5344CB8AC3E}">
        <p14:creationId xmlns:p14="http://schemas.microsoft.com/office/powerpoint/2010/main" val="1341398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BIG CORPORATIONS AND THE WEALTHY MUST PAY THEIR FAIR SHARE OF TAXES.</a:t>
            </a:r>
          </a:p>
          <a:p>
            <a:r>
              <a:rPr lang="en-US" sz="1200" kern="1200" dirty="0" smtClean="0">
                <a:solidFill>
                  <a:schemeClr val="tx1"/>
                </a:solidFill>
                <a:effectLst/>
                <a:latin typeface="+mn-lt"/>
                <a:ea typeface="+mn-ea"/>
                <a:cs typeface="+mn-cs"/>
              </a:rPr>
              <a:t> • Our rigged and broken tax system lets big corporations and the wealthy avoid paying their fair share of taxes, sticking the rest of us with the tab.</a:t>
            </a:r>
          </a:p>
          <a:p>
            <a:r>
              <a:rPr lang="en-US" sz="1200" kern="1200" dirty="0" smtClean="0">
                <a:solidFill>
                  <a:schemeClr val="tx1"/>
                </a:solidFill>
                <a:effectLst/>
                <a:latin typeface="+mn-lt"/>
                <a:ea typeface="+mn-ea"/>
                <a:cs typeface="+mn-cs"/>
              </a:rPr>
              <a:t> • Tax reform must not cut taxes for big corporations or the wealthy.</a:t>
            </a:r>
          </a:p>
          <a:p>
            <a:r>
              <a:rPr lang="en-US" sz="1200" kern="1200" dirty="0" smtClean="0">
                <a:solidFill>
                  <a:schemeClr val="tx1"/>
                </a:solidFill>
                <a:effectLst/>
                <a:latin typeface="+mn-lt"/>
                <a:ea typeface="+mn-ea"/>
                <a:cs typeface="+mn-cs"/>
              </a:rPr>
              <a:t>• On the contrary, tax reform should restore taxes on the wealthiest estates and tax the income of investors as much as the income of working people. </a:t>
            </a:r>
          </a:p>
          <a:p>
            <a:r>
              <a:rPr lang="en-US" sz="1200" kern="1200" dirty="0" smtClean="0">
                <a:solidFill>
                  <a:schemeClr val="tx1"/>
                </a:solidFill>
                <a:effectLst/>
                <a:latin typeface="+mn-lt"/>
                <a:ea typeface="+mn-ea"/>
                <a:cs typeface="+mn-cs"/>
              </a:rPr>
              <a:t>• Tax reform must make our tax system more progressive than it is now. </a:t>
            </a:r>
          </a:p>
          <a:p>
            <a:r>
              <a:rPr lang="en-US" sz="1200" kern="1200" dirty="0" smtClean="0">
                <a:solidFill>
                  <a:schemeClr val="tx1"/>
                </a:solidFill>
                <a:effectLst/>
                <a:latin typeface="+mn-lt"/>
                <a:ea typeface="+mn-ea"/>
                <a:cs typeface="+mn-cs"/>
              </a:rPr>
              <a:t>• Big corporations and the wealthy must pay more in taxes than they pay now, so we can build an economy that works for all of us.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2.TAX REFORM MUST RAISE SIGNIFICANTLY MORE REVENUE. </a:t>
            </a:r>
          </a:p>
          <a:p>
            <a:r>
              <a:rPr lang="en-US" sz="1200" kern="1200" dirty="0" smtClean="0">
                <a:solidFill>
                  <a:schemeClr val="tx1"/>
                </a:solidFill>
                <a:effectLst/>
                <a:latin typeface="+mn-lt"/>
                <a:ea typeface="+mn-ea"/>
                <a:cs typeface="+mn-cs"/>
              </a:rPr>
              <a:t>• Tax reform must raise enough additional revenue over the long term to create good jobs and make the public investment we need in education, infrastructure, and meeting the needs of children, families, seniors and communities. </a:t>
            </a:r>
          </a:p>
          <a:p>
            <a:r>
              <a:rPr lang="en-US" sz="1200" kern="1200" dirty="0" smtClean="0">
                <a:solidFill>
                  <a:schemeClr val="tx1"/>
                </a:solidFill>
                <a:effectLst/>
                <a:latin typeface="+mn-lt"/>
                <a:ea typeface="+mn-ea"/>
                <a:cs typeface="+mn-cs"/>
              </a:rPr>
              <a:t>• Any tax reform that reduces revenues in the short term or the long term is unacceptable. </a:t>
            </a:r>
          </a:p>
          <a:p>
            <a:r>
              <a:rPr lang="en-US" sz="1200" kern="1200" dirty="0" smtClean="0">
                <a:solidFill>
                  <a:schemeClr val="tx1"/>
                </a:solidFill>
                <a:effectLst/>
                <a:latin typeface="+mn-lt"/>
                <a:ea typeface="+mn-ea"/>
                <a:cs typeface="+mn-cs"/>
              </a:rPr>
              <a:t>• Cost estimates must be honest and not rely on gimmicks that hide the true long-term cost of tax cuts.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3.TAX REFORM MUST ELIMINATE THE TAX INCENTIVE FOR CORPORATIONS TO SHIFT JOBS AND PROFITS OFFSHORE. </a:t>
            </a:r>
          </a:p>
          <a:p>
            <a:r>
              <a:rPr lang="en-US" sz="1200" kern="1200" dirty="0" smtClean="0">
                <a:solidFill>
                  <a:schemeClr val="tx1"/>
                </a:solidFill>
                <a:effectLst/>
                <a:latin typeface="+mn-lt"/>
                <a:ea typeface="+mn-ea"/>
                <a:cs typeface="+mn-cs"/>
              </a:rPr>
              <a:t>• Taxing offshore profits less than domestic profits creates an incentive for corporations to shift jobs and profits offshore, while giving global corporations a competitive advantage over domestic corporations. </a:t>
            </a:r>
          </a:p>
          <a:p>
            <a:r>
              <a:rPr lang="en-US" sz="1200" kern="1200" dirty="0" smtClean="0">
                <a:solidFill>
                  <a:schemeClr val="tx1"/>
                </a:solidFill>
                <a:effectLst/>
                <a:latin typeface="+mn-lt"/>
                <a:ea typeface="+mn-ea"/>
                <a:cs typeface="+mn-cs"/>
              </a:rPr>
              <a:t>• Tax reform must eliminate the tax incentive for corporations to shift jobs and profits offshore, which would raise nearly $1 trillion over 10 years. </a:t>
            </a:r>
          </a:p>
          <a:p>
            <a:r>
              <a:rPr lang="en-US" sz="1200" kern="1200" dirty="0" smtClean="0">
                <a:solidFill>
                  <a:schemeClr val="tx1"/>
                </a:solidFill>
                <a:effectLst/>
                <a:latin typeface="+mn-lt"/>
                <a:ea typeface="+mn-ea"/>
                <a:cs typeface="+mn-cs"/>
              </a:rPr>
              <a:t>• A “territorial” system that further reduces taxes on offshore profits would increase the tax incentive for global corporations to shift jobs and profits offshore. </a:t>
            </a:r>
          </a:p>
          <a:p>
            <a:r>
              <a:rPr lang="en-US" sz="1200" kern="1200" dirty="0" smtClean="0">
                <a:solidFill>
                  <a:schemeClr val="tx1"/>
                </a:solidFill>
                <a:effectLst/>
                <a:latin typeface="+mn-lt"/>
                <a:ea typeface="+mn-ea"/>
                <a:cs typeface="+mn-cs"/>
              </a:rPr>
              <a:t>• Tax reform must encourage investment in domestic manufacturing, production and employment to ensure a robust manufacturing sector.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 GLOBAL CORPORATIONS MUST PAY WHAT THEY OWE ON PAST PROFITS HELD OFFSHORE. </a:t>
            </a:r>
          </a:p>
          <a:p>
            <a:r>
              <a:rPr lang="en-US" sz="1200" kern="1200" dirty="0" smtClean="0">
                <a:solidFill>
                  <a:schemeClr val="tx1"/>
                </a:solidFill>
                <a:effectLst/>
                <a:latin typeface="+mn-lt"/>
                <a:ea typeface="+mn-ea"/>
                <a:cs typeface="+mn-cs"/>
              </a:rPr>
              <a:t>• Global corporations owe an estimated $700 billion in taxes on the $2.6 trillion in past profits they are holding offshore. </a:t>
            </a:r>
          </a:p>
          <a:p>
            <a:r>
              <a:rPr lang="en-US" sz="1200" kern="1200" dirty="0" smtClean="0">
                <a:solidFill>
                  <a:schemeClr val="tx1"/>
                </a:solidFill>
                <a:effectLst/>
                <a:latin typeface="+mn-lt"/>
                <a:ea typeface="+mn-ea"/>
                <a:cs typeface="+mn-cs"/>
              </a:rPr>
              <a:t>• Tax reform should use these one-time-only tax revenues to increase smart public investment in infrastructure rather than cut corporate tax rates permanently. </a:t>
            </a:r>
          </a:p>
          <a:p>
            <a:r>
              <a:rPr lang="en-US" sz="1200" kern="1200" dirty="0" smtClean="0">
                <a:solidFill>
                  <a:schemeClr val="tx1"/>
                </a:solidFill>
                <a:effectLst/>
                <a:latin typeface="+mn-lt"/>
                <a:ea typeface="+mn-ea"/>
                <a:cs typeface="+mn-cs"/>
              </a:rPr>
              <a:t>• The higher the tax rate on these accumulated offshore earnings, the more funding will be available for public investment in infrastructure.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959FD72-48E2-4724-BFBE-1B3F6D64FB8A}" type="slidenum">
              <a:rPr lang="en-US" smtClean="0"/>
              <a:t>10</a:t>
            </a:fld>
            <a:endParaRPr lang="en-US"/>
          </a:p>
        </p:txBody>
      </p:sp>
    </p:spTree>
    <p:extLst>
      <p:ext uri="{BB962C8B-B14F-4D97-AF65-F5344CB8AC3E}">
        <p14:creationId xmlns:p14="http://schemas.microsoft.com/office/powerpoint/2010/main" val="3401230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4996" y="4343400"/>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estate tax is sometimes referred to as the “death tax”, but it is really an inheritance tax.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estate tax was much higher in the past.  In 1997, the estate tax was 55% and it was assessed on estates over $600,000.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President Trump’s plan</a:t>
            </a:r>
            <a:r>
              <a:rPr lang="en-US" baseline="0" dirty="0" smtClean="0"/>
              <a:t> e</a:t>
            </a:r>
            <a:r>
              <a:rPr lang="en-US" dirty="0" smtClean="0"/>
              <a:t>liminates estate (set at $5.5M) and, instead, imposes 20% capital gains on estate worth more than 10 million.</a:t>
            </a:r>
          </a:p>
          <a:p>
            <a:endParaRPr lang="en-US" dirty="0" smtClean="0"/>
          </a:p>
          <a:p>
            <a:r>
              <a:rPr lang="en-US" dirty="0" smtClean="0"/>
              <a:t>Trump’s claims he is worth $10B.  If that is true, with </a:t>
            </a:r>
            <a:r>
              <a:rPr lang="en-US" dirty="0"/>
              <a:t>elimination of estate tax, </a:t>
            </a:r>
            <a:r>
              <a:rPr lang="en-US" dirty="0" smtClean="0"/>
              <a:t>Trump’s </a:t>
            </a:r>
            <a:r>
              <a:rPr lang="en-US" dirty="0"/>
              <a:t>heirs </a:t>
            </a:r>
            <a:r>
              <a:rPr lang="en-US" dirty="0" smtClean="0"/>
              <a:t> will see </a:t>
            </a:r>
            <a:r>
              <a:rPr lang="en-US" dirty="0"/>
              <a:t>their inheritance grow by the billions</a:t>
            </a:r>
            <a:r>
              <a:rPr lang="en-US" dirty="0" smtClean="0"/>
              <a:t>.</a:t>
            </a:r>
          </a:p>
          <a:p>
            <a:endParaRPr lang="en-US" dirty="0"/>
          </a:p>
          <a:p>
            <a:r>
              <a:rPr lang="en-US" dirty="0" smtClean="0"/>
              <a:t>Speaker Ryan would eliminate it altogether. </a:t>
            </a:r>
            <a:endParaRPr lang="en-US" dirty="0"/>
          </a:p>
          <a:p>
            <a:endParaRPr lang="en-US" dirty="0"/>
          </a:p>
        </p:txBody>
      </p:sp>
      <p:sp>
        <p:nvSpPr>
          <p:cNvPr id="4" name="Slide Number Placeholder 3"/>
          <p:cNvSpPr>
            <a:spLocks noGrp="1"/>
          </p:cNvSpPr>
          <p:nvPr>
            <p:ph type="sldNum" sz="quarter" idx="10"/>
          </p:nvPr>
        </p:nvSpPr>
        <p:spPr/>
        <p:txBody>
          <a:bodyPr/>
          <a:lstStyle/>
          <a:p>
            <a:fld id="{FC131199-0465-4F40-9D29-1D8FE102F5B6}" type="slidenum">
              <a:rPr lang="en-US" smtClean="0"/>
              <a:t>11</a:t>
            </a:fld>
            <a:endParaRPr lang="en-US"/>
          </a:p>
        </p:txBody>
      </p:sp>
    </p:spTree>
    <p:extLst>
      <p:ext uri="{BB962C8B-B14F-4D97-AF65-F5344CB8AC3E}">
        <p14:creationId xmlns:p14="http://schemas.microsoft.com/office/powerpoint/2010/main" val="159982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4996" y="4343400"/>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estate tax is sometimes referred to as the “death tax”, but it is really an inheritance tax.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estate tax was much higher in the past.  In 1997, the estate tax was 55% and it was assessed on estates over $600,000.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President Trump’s plan</a:t>
            </a:r>
            <a:r>
              <a:rPr lang="en-US" baseline="0" dirty="0" smtClean="0"/>
              <a:t> e</a:t>
            </a:r>
            <a:r>
              <a:rPr lang="en-US" dirty="0" smtClean="0"/>
              <a:t>liminates estate (set at $5.5M) and, instead, imposes 20% capital gains on estate worth more than 10 million.</a:t>
            </a:r>
          </a:p>
          <a:p>
            <a:endParaRPr lang="en-US" dirty="0" smtClean="0"/>
          </a:p>
          <a:p>
            <a:r>
              <a:rPr lang="en-US" dirty="0" smtClean="0"/>
              <a:t>Trump’s claims he is worth $10B.  If that is true, with </a:t>
            </a:r>
            <a:r>
              <a:rPr lang="en-US" dirty="0"/>
              <a:t>elimination of estate tax, </a:t>
            </a:r>
            <a:r>
              <a:rPr lang="en-US" dirty="0" smtClean="0"/>
              <a:t>Trump’s </a:t>
            </a:r>
            <a:r>
              <a:rPr lang="en-US" dirty="0"/>
              <a:t>heirs </a:t>
            </a:r>
            <a:r>
              <a:rPr lang="en-US" dirty="0" smtClean="0"/>
              <a:t> will see </a:t>
            </a:r>
            <a:r>
              <a:rPr lang="en-US" dirty="0"/>
              <a:t>their inheritance grow by the billions</a:t>
            </a:r>
            <a:r>
              <a:rPr lang="en-US" dirty="0" smtClean="0"/>
              <a:t>.</a:t>
            </a:r>
          </a:p>
          <a:p>
            <a:endParaRPr lang="en-US" dirty="0"/>
          </a:p>
          <a:p>
            <a:r>
              <a:rPr lang="en-US" dirty="0" smtClean="0"/>
              <a:t>Speaker Ryan would eliminate it altogether. </a:t>
            </a:r>
            <a:endParaRPr lang="en-US" dirty="0"/>
          </a:p>
          <a:p>
            <a:endParaRPr lang="en-US" dirty="0"/>
          </a:p>
        </p:txBody>
      </p:sp>
      <p:sp>
        <p:nvSpPr>
          <p:cNvPr id="4" name="Slide Number Placeholder 3"/>
          <p:cNvSpPr>
            <a:spLocks noGrp="1"/>
          </p:cNvSpPr>
          <p:nvPr>
            <p:ph type="sldNum" sz="quarter" idx="10"/>
          </p:nvPr>
        </p:nvSpPr>
        <p:spPr/>
        <p:txBody>
          <a:bodyPr/>
          <a:lstStyle/>
          <a:p>
            <a:fld id="{FC131199-0465-4F40-9D29-1D8FE102F5B6}" type="slidenum">
              <a:rPr lang="en-US" smtClean="0"/>
              <a:t>12</a:t>
            </a:fld>
            <a:endParaRPr lang="en-US"/>
          </a:p>
        </p:txBody>
      </p:sp>
    </p:spTree>
    <p:extLst>
      <p:ext uri="{BB962C8B-B14F-4D97-AF65-F5344CB8AC3E}">
        <p14:creationId xmlns:p14="http://schemas.microsoft.com/office/powerpoint/2010/main" val="827617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BIG CORPORATIONS AND THE WEALTHY MUST PAY THEIR FAIR SHARE OF TAXES.</a:t>
            </a:r>
          </a:p>
          <a:p>
            <a:r>
              <a:rPr lang="en-US" sz="1200" kern="1200" dirty="0" smtClean="0">
                <a:solidFill>
                  <a:schemeClr val="tx1"/>
                </a:solidFill>
                <a:effectLst/>
                <a:latin typeface="+mn-lt"/>
                <a:ea typeface="+mn-ea"/>
                <a:cs typeface="+mn-cs"/>
              </a:rPr>
              <a:t> • Our rigged and broken tax system lets big corporations and the wealthy avoid paying their fair share of taxes, sticking the rest of us with the tab.</a:t>
            </a:r>
          </a:p>
          <a:p>
            <a:r>
              <a:rPr lang="en-US" sz="1200" kern="1200" dirty="0" smtClean="0">
                <a:solidFill>
                  <a:schemeClr val="tx1"/>
                </a:solidFill>
                <a:effectLst/>
                <a:latin typeface="+mn-lt"/>
                <a:ea typeface="+mn-ea"/>
                <a:cs typeface="+mn-cs"/>
              </a:rPr>
              <a:t> • Tax reform must not cut taxes for big corporations or the wealthy.</a:t>
            </a:r>
          </a:p>
          <a:p>
            <a:r>
              <a:rPr lang="en-US" sz="1200" kern="1200" dirty="0" smtClean="0">
                <a:solidFill>
                  <a:schemeClr val="tx1"/>
                </a:solidFill>
                <a:effectLst/>
                <a:latin typeface="+mn-lt"/>
                <a:ea typeface="+mn-ea"/>
                <a:cs typeface="+mn-cs"/>
              </a:rPr>
              <a:t>• On the contrary, tax reform should restore taxes on the wealthiest estates and tax the income of investors as much as the income of working people. </a:t>
            </a:r>
          </a:p>
          <a:p>
            <a:r>
              <a:rPr lang="en-US" sz="1200" kern="1200" dirty="0" smtClean="0">
                <a:solidFill>
                  <a:schemeClr val="tx1"/>
                </a:solidFill>
                <a:effectLst/>
                <a:latin typeface="+mn-lt"/>
                <a:ea typeface="+mn-ea"/>
                <a:cs typeface="+mn-cs"/>
              </a:rPr>
              <a:t>• Tax reform must make our tax system more progressive than it is now. </a:t>
            </a:r>
          </a:p>
          <a:p>
            <a:r>
              <a:rPr lang="en-US" sz="1200" kern="1200" dirty="0" smtClean="0">
                <a:solidFill>
                  <a:schemeClr val="tx1"/>
                </a:solidFill>
                <a:effectLst/>
                <a:latin typeface="+mn-lt"/>
                <a:ea typeface="+mn-ea"/>
                <a:cs typeface="+mn-cs"/>
              </a:rPr>
              <a:t>• Big corporations and the wealthy must pay more in taxes than they pay now, so we can build an economy that works for all of us.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2.TAX REFORM MUST RAISE SIGNIFICANTLY MORE REVENUE. </a:t>
            </a:r>
          </a:p>
          <a:p>
            <a:r>
              <a:rPr lang="en-US" sz="1200" kern="1200" dirty="0" smtClean="0">
                <a:solidFill>
                  <a:schemeClr val="tx1"/>
                </a:solidFill>
                <a:effectLst/>
                <a:latin typeface="+mn-lt"/>
                <a:ea typeface="+mn-ea"/>
                <a:cs typeface="+mn-cs"/>
              </a:rPr>
              <a:t>• Tax reform must raise enough additional revenue over the long term to create good jobs and make the public investment we need in education, infrastructure, and meeting the needs of children, families, seniors and communities. </a:t>
            </a:r>
          </a:p>
          <a:p>
            <a:r>
              <a:rPr lang="en-US" sz="1200" kern="1200" dirty="0" smtClean="0">
                <a:solidFill>
                  <a:schemeClr val="tx1"/>
                </a:solidFill>
                <a:effectLst/>
                <a:latin typeface="+mn-lt"/>
                <a:ea typeface="+mn-ea"/>
                <a:cs typeface="+mn-cs"/>
              </a:rPr>
              <a:t>• Any tax reform that reduces revenues in the short term or the long term is unacceptable. </a:t>
            </a:r>
          </a:p>
          <a:p>
            <a:r>
              <a:rPr lang="en-US" sz="1200" kern="1200" dirty="0" smtClean="0">
                <a:solidFill>
                  <a:schemeClr val="tx1"/>
                </a:solidFill>
                <a:effectLst/>
                <a:latin typeface="+mn-lt"/>
                <a:ea typeface="+mn-ea"/>
                <a:cs typeface="+mn-cs"/>
              </a:rPr>
              <a:t>• Cost estimates must be honest and not rely on gimmicks that hide the true long-term cost of tax cuts.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3.TAX REFORM MUST ELIMINATE THE TAX INCENTIVE FOR CORPORATIONS TO SHIFT JOBS AND PROFITS OFFSHORE. </a:t>
            </a:r>
          </a:p>
          <a:p>
            <a:r>
              <a:rPr lang="en-US" sz="1200" kern="1200" dirty="0" smtClean="0">
                <a:solidFill>
                  <a:schemeClr val="tx1"/>
                </a:solidFill>
                <a:effectLst/>
                <a:latin typeface="+mn-lt"/>
                <a:ea typeface="+mn-ea"/>
                <a:cs typeface="+mn-cs"/>
              </a:rPr>
              <a:t>• Taxing offshore profits less than domestic profits creates an incentive for corporations to shift jobs and profits offshore, while giving global corporations a competitive advantage over domestic corporations. </a:t>
            </a:r>
          </a:p>
          <a:p>
            <a:r>
              <a:rPr lang="en-US" sz="1200" kern="1200" dirty="0" smtClean="0">
                <a:solidFill>
                  <a:schemeClr val="tx1"/>
                </a:solidFill>
                <a:effectLst/>
                <a:latin typeface="+mn-lt"/>
                <a:ea typeface="+mn-ea"/>
                <a:cs typeface="+mn-cs"/>
              </a:rPr>
              <a:t>• Tax reform must eliminate the tax incentive for corporations to shift jobs and profits offshore, which would raise nearly $1 trillion over 10 years. </a:t>
            </a:r>
          </a:p>
          <a:p>
            <a:r>
              <a:rPr lang="en-US" sz="1200" kern="1200" dirty="0" smtClean="0">
                <a:solidFill>
                  <a:schemeClr val="tx1"/>
                </a:solidFill>
                <a:effectLst/>
                <a:latin typeface="+mn-lt"/>
                <a:ea typeface="+mn-ea"/>
                <a:cs typeface="+mn-cs"/>
              </a:rPr>
              <a:t>• A “territorial” system that further reduces taxes on offshore profits would increase the tax incentive for global corporations to shift jobs and profits offshore. </a:t>
            </a:r>
          </a:p>
          <a:p>
            <a:r>
              <a:rPr lang="en-US" sz="1200" kern="1200" dirty="0" smtClean="0">
                <a:solidFill>
                  <a:schemeClr val="tx1"/>
                </a:solidFill>
                <a:effectLst/>
                <a:latin typeface="+mn-lt"/>
                <a:ea typeface="+mn-ea"/>
                <a:cs typeface="+mn-cs"/>
              </a:rPr>
              <a:t>• Tax reform must encourage investment in domestic manufacturing, production and employment to ensure a robust manufacturing sector.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 GLOBAL CORPORATIONS MUST PAY WHAT THEY OWE ON PAST PROFITS HELD OFFSHORE. </a:t>
            </a:r>
          </a:p>
          <a:p>
            <a:r>
              <a:rPr lang="en-US" sz="1200" kern="1200" dirty="0" smtClean="0">
                <a:solidFill>
                  <a:schemeClr val="tx1"/>
                </a:solidFill>
                <a:effectLst/>
                <a:latin typeface="+mn-lt"/>
                <a:ea typeface="+mn-ea"/>
                <a:cs typeface="+mn-cs"/>
              </a:rPr>
              <a:t>• Global corporations owe an estimated $700 billion in taxes on the $2.6 trillion in past profits they are holding offshore. </a:t>
            </a:r>
          </a:p>
          <a:p>
            <a:r>
              <a:rPr lang="en-US" sz="1200" kern="1200" dirty="0" smtClean="0">
                <a:solidFill>
                  <a:schemeClr val="tx1"/>
                </a:solidFill>
                <a:effectLst/>
                <a:latin typeface="+mn-lt"/>
                <a:ea typeface="+mn-ea"/>
                <a:cs typeface="+mn-cs"/>
              </a:rPr>
              <a:t>• Tax reform should use these one-time-only tax revenues to increase smart public investment in infrastructure rather than cut corporate tax rates permanently. </a:t>
            </a:r>
          </a:p>
          <a:p>
            <a:r>
              <a:rPr lang="en-US" sz="1200" kern="1200" dirty="0" smtClean="0">
                <a:solidFill>
                  <a:schemeClr val="tx1"/>
                </a:solidFill>
                <a:effectLst/>
                <a:latin typeface="+mn-lt"/>
                <a:ea typeface="+mn-ea"/>
                <a:cs typeface="+mn-cs"/>
              </a:rPr>
              <a:t>• The higher the tax rate on these accumulated offshore earnings, the more funding will be available for public investment in infrastructure.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959FD72-48E2-4724-BFBE-1B3F6D64FB8A}" type="slidenum">
              <a:rPr lang="en-US" smtClean="0"/>
              <a:t>13</a:t>
            </a:fld>
            <a:endParaRPr lang="en-US"/>
          </a:p>
        </p:txBody>
      </p:sp>
    </p:spTree>
    <p:extLst>
      <p:ext uri="{BB962C8B-B14F-4D97-AF65-F5344CB8AC3E}">
        <p14:creationId xmlns:p14="http://schemas.microsoft.com/office/powerpoint/2010/main" val="2972482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9" name="Shape 179"/>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sz="1200" b="0" i="0" u="none" strike="noStrike" cap="none">
              <a:solidFill>
                <a:schemeClr val="dk1"/>
              </a:solidFill>
              <a:latin typeface="Calibri"/>
              <a:ea typeface="Calibri"/>
              <a:cs typeface="Calibri"/>
              <a:sym typeface="Calibri"/>
            </a:endParaRPr>
          </a:p>
        </p:txBody>
      </p:sp>
      <p:sp>
        <p:nvSpPr>
          <p:cNvPr id="180" name="Shape 180"/>
          <p:cNvSpPr txBox="1">
            <a:spLocks noGrp="1"/>
          </p:cNvSpPr>
          <p:nvPr>
            <p:ph type="sldNum" idx="12"/>
          </p:nvPr>
        </p:nvSpPr>
        <p:spPr>
          <a:xfrm>
            <a:off x="3884612" y="8685213"/>
            <a:ext cx="2971799" cy="458785"/>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14</a:t>
            </a:fld>
            <a:endParaRPr lang="en-US"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135676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5" name="Rectangle 5"/>
          <p:cNvSpPr>
            <a:spLocks noGrp="1" noChangeArrowheads="1"/>
          </p:cNvSpPr>
          <p:nvPr>
            <p:ph type="ctrTitle" sz="quarter"/>
          </p:nvPr>
        </p:nvSpPr>
        <p:spPr>
          <a:xfrm>
            <a:off x="1725084" y="762000"/>
            <a:ext cx="10363200" cy="1143000"/>
          </a:xfrm>
        </p:spPr>
        <p:txBody>
          <a:bodyPr anchor="b"/>
          <a:lstStyle>
            <a:lvl1pPr>
              <a:defRPr/>
            </a:lvl1pPr>
          </a:lstStyle>
          <a:p>
            <a:pPr lvl="0"/>
            <a:r>
              <a:rPr lang="en-US" noProof="0" smtClean="0"/>
              <a:t>Click to edit Master title style</a:t>
            </a:r>
          </a:p>
        </p:txBody>
      </p:sp>
      <p:sp>
        <p:nvSpPr>
          <p:cNvPr id="5126" name="Rectangle 6"/>
          <p:cNvSpPr>
            <a:spLocks noGrp="1" noChangeArrowheads="1"/>
          </p:cNvSpPr>
          <p:nvPr>
            <p:ph type="subTitle" sz="quarter" idx="1"/>
          </p:nvPr>
        </p:nvSpPr>
        <p:spPr>
          <a:xfrm>
            <a:off x="914400" y="3429000"/>
            <a:ext cx="8534400" cy="1752600"/>
          </a:xfrm>
        </p:spPr>
        <p:txBody>
          <a:bodyPr lIns="92075" tIns="46038" rIns="92075" bIns="46038" anchor="ctr"/>
          <a:lstStyle>
            <a:lvl1pPr marL="0" indent="0" algn="ctr">
              <a:buFont typeface="Wingdings" pitchFamily="2" charset="2"/>
              <a:buNone/>
              <a:defRPr/>
            </a:lvl1pPr>
          </a:lstStyle>
          <a:p>
            <a:pPr lvl="0"/>
            <a:r>
              <a:rPr lang="en-US" noProof="0" smtClean="0"/>
              <a:t>Click to edit Master subtitle style</a:t>
            </a:r>
          </a:p>
        </p:txBody>
      </p:sp>
      <p:sp>
        <p:nvSpPr>
          <p:cNvPr id="5127" name="Rectangle 7"/>
          <p:cNvSpPr>
            <a:spLocks noGrp="1" noChangeArrowheads="1"/>
          </p:cNvSpPr>
          <p:nvPr>
            <p:ph type="dt" sz="quarter" idx="2"/>
          </p:nvPr>
        </p:nvSpPr>
        <p:spPr/>
        <p:txBody>
          <a:bodyPr/>
          <a:lstStyle>
            <a:lvl1pPr>
              <a:defRPr/>
            </a:lvl1pPr>
          </a:lstStyle>
          <a:p>
            <a:endParaRPr lang="en-US"/>
          </a:p>
        </p:txBody>
      </p:sp>
      <p:sp>
        <p:nvSpPr>
          <p:cNvPr id="5128" name="Rectangle 8"/>
          <p:cNvSpPr>
            <a:spLocks noGrp="1" noChangeArrowheads="1"/>
          </p:cNvSpPr>
          <p:nvPr>
            <p:ph type="ftr" sz="quarter" idx="3"/>
          </p:nvPr>
        </p:nvSpPr>
        <p:spPr/>
        <p:txBody>
          <a:bodyPr/>
          <a:lstStyle>
            <a:lvl1pPr>
              <a:defRPr/>
            </a:lvl1pPr>
          </a:lstStyle>
          <a:p>
            <a:endParaRPr lang="en-US"/>
          </a:p>
        </p:txBody>
      </p:sp>
      <p:sp>
        <p:nvSpPr>
          <p:cNvPr id="5129" name="Rectangle 9"/>
          <p:cNvSpPr>
            <a:spLocks noGrp="1" noChangeArrowheads="1"/>
          </p:cNvSpPr>
          <p:nvPr>
            <p:ph type="sldNum" sz="quarter" idx="4"/>
          </p:nvPr>
        </p:nvSpPr>
        <p:spPr/>
        <p:txBody>
          <a:bodyPr/>
          <a:lstStyle>
            <a:lvl1pPr>
              <a:defRPr/>
            </a:lvl1pPr>
          </a:lstStyle>
          <a:p>
            <a:fld id="{944F490E-5035-4E19-8EAA-352DBFEA0ED5}" type="slidenum">
              <a:rPr lang="en-US"/>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914400" y="1981200"/>
            <a:ext cx="10363200" cy="3733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449151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Edit Master text styles</a:t>
            </a:r>
          </a:p>
        </p:txBody>
      </p:sp>
    </p:spTree>
    <p:extLst>
      <p:ext uri="{BB962C8B-B14F-4D97-AF65-F5344CB8AC3E}">
        <p14:creationId xmlns:p14="http://schemas.microsoft.com/office/powerpoint/2010/main" val="17692821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839101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159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93368" y="2174875"/>
            <a:ext cx="5389033" cy="3159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48DE998-D728-47FD-B331-9DB4AFF4446F}" type="slidenum">
              <a:rPr lang="en-US"/>
              <a:pPr/>
              <a:t>‹#›</a:t>
            </a:fld>
            <a:endParaRPr lang="en-US"/>
          </a:p>
        </p:txBody>
      </p:sp>
    </p:spTree>
    <p:extLst>
      <p:ext uri="{BB962C8B-B14F-4D97-AF65-F5344CB8AC3E}">
        <p14:creationId xmlns:p14="http://schemas.microsoft.com/office/powerpoint/2010/main" val="394203971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220EA30-43D0-4FE3-B551-F57A3F3D94D3}" type="slidenum">
              <a:rPr lang="en-US"/>
              <a:pPr/>
              <a:t>‹#›</a:t>
            </a:fld>
            <a:endParaRPr lang="en-US"/>
          </a:p>
        </p:txBody>
      </p:sp>
    </p:spTree>
    <p:extLst>
      <p:ext uri="{BB962C8B-B14F-4D97-AF65-F5344CB8AC3E}">
        <p14:creationId xmlns:p14="http://schemas.microsoft.com/office/powerpoint/2010/main" val="93379307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63E6833F-C2CA-467D-9A63-3AD7A4A86AD7}" type="slidenum">
              <a:rPr lang="en-US"/>
              <a:pPr/>
              <a:t>‹#›</a:t>
            </a:fld>
            <a:endParaRPr lang="en-US"/>
          </a:p>
        </p:txBody>
      </p:sp>
    </p:spTree>
    <p:extLst>
      <p:ext uri="{BB962C8B-B14F-4D97-AF65-F5344CB8AC3E}">
        <p14:creationId xmlns:p14="http://schemas.microsoft.com/office/powerpoint/2010/main" val="214823415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1371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39750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B8E9915-5919-4B01-8528-08BDB2604FA9}" type="slidenum">
              <a:rPr lang="en-US"/>
              <a:pPr/>
              <a:t>‹#›</a:t>
            </a:fld>
            <a:endParaRPr lang="en-US"/>
          </a:p>
        </p:txBody>
      </p:sp>
    </p:spTree>
    <p:extLst>
      <p:ext uri="{BB962C8B-B14F-4D97-AF65-F5344CB8AC3E}">
        <p14:creationId xmlns:p14="http://schemas.microsoft.com/office/powerpoint/2010/main" val="67803205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3657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2968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389717" y="4267200"/>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815637E-4246-4D6E-BE22-C62D53165720}" type="slidenum">
              <a:rPr lang="en-US"/>
              <a:pPr/>
              <a:t>‹#›</a:t>
            </a:fld>
            <a:endParaRPr lang="en-US"/>
          </a:p>
        </p:txBody>
      </p:sp>
    </p:spTree>
    <p:extLst>
      <p:ext uri="{BB962C8B-B14F-4D97-AF65-F5344CB8AC3E}">
        <p14:creationId xmlns:p14="http://schemas.microsoft.com/office/powerpoint/2010/main" val="230727501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FDAD93-B3E9-44ED-8E56-5D9D036DEB26}" type="slidenum">
              <a:rPr lang="en-US"/>
              <a:pPr/>
              <a:t>‹#›</a:t>
            </a:fld>
            <a:endParaRPr lang="en-US"/>
          </a:p>
        </p:txBody>
      </p:sp>
    </p:spTree>
    <p:extLst>
      <p:ext uri="{BB962C8B-B14F-4D97-AF65-F5344CB8AC3E}">
        <p14:creationId xmlns:p14="http://schemas.microsoft.com/office/powerpoint/2010/main" val="397244487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4800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48006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446316A-A589-4DFA-95C0-5DB63DCDAE52}" type="slidenum">
              <a:rPr lang="en-US"/>
              <a:pPr/>
              <a:t>‹#›</a:t>
            </a:fld>
            <a:endParaRPr lang="en-US"/>
          </a:p>
        </p:txBody>
      </p:sp>
    </p:spTree>
    <p:extLst>
      <p:ext uri="{BB962C8B-B14F-4D97-AF65-F5344CB8AC3E}">
        <p14:creationId xmlns:p14="http://schemas.microsoft.com/office/powerpoint/2010/main" val="14432580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01" name="Rectangle 5"/>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smtClean="0"/>
              <a:t>Click to edit Master title style</a:t>
            </a:r>
            <a:endParaRPr lang="en-US" dirty="0" smtClean="0"/>
          </a:p>
        </p:txBody>
      </p:sp>
      <p:sp>
        <p:nvSpPr>
          <p:cNvPr id="4102" name="Rectangle 6"/>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defRPr sz="1400"/>
            </a:lvl1pPr>
          </a:lstStyle>
          <a:p>
            <a:endParaRPr lang="en-US"/>
          </a:p>
        </p:txBody>
      </p:sp>
      <p:sp>
        <p:nvSpPr>
          <p:cNvPr id="4103" name="Rectangle 7"/>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lgn="ctr">
              <a:defRPr sz="1400"/>
            </a:lvl1pPr>
          </a:lstStyle>
          <a:p>
            <a:endParaRPr lang="en-US"/>
          </a:p>
        </p:txBody>
      </p:sp>
      <p:sp>
        <p:nvSpPr>
          <p:cNvPr id="4104" name="Rectangle 8"/>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lgn="r">
              <a:defRPr sz="1400"/>
            </a:lvl1pPr>
          </a:lstStyle>
          <a:p>
            <a:fld id="{AF868FAC-D215-4684-95E3-8405DE8BA963}" type="slidenum">
              <a:rPr lang="en-US"/>
              <a:pPr/>
              <a:t>‹#›</a:t>
            </a:fld>
            <a:endParaRPr lang="en-US"/>
          </a:p>
        </p:txBody>
      </p:sp>
      <p:sp>
        <p:nvSpPr>
          <p:cNvPr id="4105" name="Rectangle 9"/>
          <p:cNvSpPr>
            <a:spLocks noGrp="1" noChangeArrowheads="1"/>
          </p:cNvSpPr>
          <p:nvPr>
            <p:ph type="body" idx="1"/>
          </p:nvPr>
        </p:nvSpPr>
        <p:spPr bwMode="auto">
          <a:xfrm>
            <a:off x="914400" y="1981200"/>
            <a:ext cx="103632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graphicFrame>
        <p:nvGraphicFramePr>
          <p:cNvPr id="4106" name="Object 10"/>
          <p:cNvGraphicFramePr>
            <a:graphicFrameLocks noChangeAspect="1"/>
          </p:cNvGraphicFramePr>
          <p:nvPr>
            <p:extLst>
              <p:ext uri="{D42A27DB-BD31-4B8C-83A1-F6EECF244321}">
                <p14:modId xmlns:p14="http://schemas.microsoft.com/office/powerpoint/2010/main" val="957712875"/>
              </p:ext>
            </p:extLst>
          </p:nvPr>
        </p:nvGraphicFramePr>
        <p:xfrm>
          <a:off x="4234" y="5562600"/>
          <a:ext cx="12187767" cy="1295400"/>
        </p:xfrm>
        <a:graphic>
          <a:graphicData uri="http://schemas.openxmlformats.org/presentationml/2006/ole">
            <mc:AlternateContent xmlns:mc="http://schemas.openxmlformats.org/markup-compatibility/2006">
              <mc:Choice xmlns:v="urn:schemas-microsoft-com:vml" Requires="v">
                <p:oleObj spid="_x0000_s4219" name="Photo Editor Photo" r:id="rId14" imgW="7430537" imgH="866896" progId="MSPhotoEd.3">
                  <p:embed/>
                </p:oleObj>
              </mc:Choice>
              <mc:Fallback>
                <p:oleObj name="Photo Editor Photo" r:id="rId14" imgW="7430537" imgH="866896" progId="MSPhotoEd.3">
                  <p:embed/>
                  <p:pic>
                    <p:nvPicPr>
                      <p:cNvPr id="0"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34" y="5562600"/>
                        <a:ext cx="12187767" cy="1295400"/>
                      </a:xfrm>
                      <a:prstGeom prst="rect">
                        <a:avLst/>
                      </a:prstGeom>
                      <a:noFill/>
                      <a:ln w="9525">
                        <a:solidFill>
                          <a:schemeClr val="tx1"/>
                        </a:solidFill>
                        <a:miter lim="800000"/>
                        <a:headEnd/>
                        <a:tailEnd/>
                      </a:ln>
                      <a:effectLst/>
                      <a:extLst/>
                    </p:spPr>
                  </p:pic>
                </p:oleObj>
              </mc:Fallback>
            </mc:AlternateContent>
          </a:graphicData>
        </a:graphic>
      </p:graphicFrame>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nLst>
      <p:par>
        <p:cTn id="1" dur="indefinite" restart="never" nodeType="tmRoot"/>
      </p:par>
    </p:tnLst>
  </p:timing>
  <p:txStyles>
    <p:titleStyle>
      <a:lvl1pPr algn="ctr" rtl="0" eaLnBrk="1" fontAlgn="base" hangingPunct="1">
        <a:spcBef>
          <a:spcPct val="0"/>
        </a:spcBef>
        <a:spcAft>
          <a:spcPct val="0"/>
        </a:spcAft>
        <a:defRPr sz="4400" b="1" baseline="0">
          <a:solidFill>
            <a:schemeClr val="tx1">
              <a:lumMod val="75000"/>
              <a:lumOff val="25000"/>
            </a:schemeClr>
          </a:solidFill>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C0C0C0"/>
            </a:outerShdw>
          </a:effectLst>
          <a:latin typeface="Arial" charset="0"/>
        </a:defRPr>
      </a:lvl2pPr>
      <a:lvl3pPr algn="ctr" rtl="0" eaLnBrk="1" fontAlgn="base" hangingPunct="1">
        <a:spcBef>
          <a:spcPct val="0"/>
        </a:spcBef>
        <a:spcAft>
          <a:spcPct val="0"/>
        </a:spcAft>
        <a:defRPr sz="4400">
          <a:solidFill>
            <a:schemeClr val="tx2"/>
          </a:solidFill>
          <a:effectLst>
            <a:outerShdw blurRad="38100" dist="38100" dir="2700000" algn="tl">
              <a:srgbClr val="C0C0C0"/>
            </a:outerShdw>
          </a:effectLst>
          <a:latin typeface="Arial" charset="0"/>
        </a:defRPr>
      </a:lvl3pPr>
      <a:lvl4pPr algn="ctr" rtl="0" eaLnBrk="1" fontAlgn="base" hangingPunct="1">
        <a:spcBef>
          <a:spcPct val="0"/>
        </a:spcBef>
        <a:spcAft>
          <a:spcPct val="0"/>
        </a:spcAft>
        <a:defRPr sz="4400">
          <a:solidFill>
            <a:schemeClr val="tx2"/>
          </a:solidFill>
          <a:effectLst>
            <a:outerShdw blurRad="38100" dist="38100" dir="2700000" algn="tl">
              <a:srgbClr val="C0C0C0"/>
            </a:outerShdw>
          </a:effectLst>
          <a:latin typeface="Arial" charset="0"/>
        </a:defRPr>
      </a:lvl4pPr>
      <a:lvl5pPr algn="ctr" rtl="0" eaLnBrk="1" fontAlgn="base" hangingPunct="1">
        <a:spcBef>
          <a:spcPct val="0"/>
        </a:spcBef>
        <a:spcAft>
          <a:spcPct val="0"/>
        </a:spcAft>
        <a:defRPr sz="4400">
          <a:solidFill>
            <a:schemeClr val="tx2"/>
          </a:solidFill>
          <a:effectLst>
            <a:outerShdw blurRad="38100" dist="38100" dir="2700000" algn="tl">
              <a:srgbClr val="C0C0C0"/>
            </a:outerShdw>
          </a:effectLst>
          <a:latin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C0C0C0"/>
            </a:outerShdw>
          </a:effectLst>
          <a:latin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C0C0C0"/>
            </a:outerShdw>
          </a:effectLst>
          <a:latin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C0C0C0"/>
            </a:outerShdw>
          </a:effectLst>
          <a:latin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C0C0C0"/>
            </a:outerShdw>
          </a:effectLst>
          <a:latin typeface="Arial" charset="0"/>
        </a:defRPr>
      </a:lvl9pPr>
    </p:titleStyle>
    <p:bodyStyle>
      <a:lvl1pPr marL="342900" indent="-342900" algn="l" rtl="0" eaLnBrk="1" fontAlgn="base" hangingPunct="1">
        <a:spcBef>
          <a:spcPct val="20000"/>
        </a:spcBef>
        <a:spcAft>
          <a:spcPct val="0"/>
        </a:spcAft>
        <a:buClr>
          <a:schemeClr val="accent2"/>
        </a:buClr>
        <a:buSzPct val="80000"/>
        <a:buFont typeface="Wingdings" pitchFamily="2" charset="2"/>
        <a:buChar char="l"/>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SzPct val="90000"/>
        <a:buChar char="–"/>
        <a:defRPr sz="2800">
          <a:solidFill>
            <a:schemeClr val="tx1"/>
          </a:solidFill>
          <a:latin typeface="+mn-lt"/>
        </a:defRPr>
      </a:lvl2pPr>
      <a:lvl3pPr marL="1143000" indent="-228600" algn="l" rtl="0" eaLnBrk="1" fontAlgn="base" hangingPunct="1">
        <a:spcBef>
          <a:spcPct val="20000"/>
        </a:spcBef>
        <a:spcAft>
          <a:spcPct val="0"/>
        </a:spcAft>
        <a:buClr>
          <a:schemeClr val="accent4">
            <a:lumMod val="50000"/>
            <a:lumOff val="50000"/>
          </a:schemeClr>
        </a:buClr>
        <a:buSzPct val="60000"/>
        <a:buFont typeface="Wingdings" pitchFamily="2" charset="2"/>
        <a:buChar char="l"/>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latin typeface="+mn-lt"/>
        </a:defRPr>
      </a:lvl4pPr>
      <a:lvl5pPr marL="2057400" indent="-228600" algn="l" rtl="0" eaLnBrk="1" fontAlgn="base" hangingPunct="1">
        <a:spcBef>
          <a:spcPct val="20000"/>
        </a:spcBef>
        <a:spcAft>
          <a:spcPct val="0"/>
        </a:spcAft>
        <a:buClr>
          <a:schemeClr val="accent4">
            <a:lumMod val="25000"/>
            <a:lumOff val="75000"/>
          </a:schemeClr>
        </a:buClr>
        <a:buChar char="•"/>
        <a:defRPr sz="2000">
          <a:solidFill>
            <a:schemeClr val="tx1"/>
          </a:solidFill>
          <a:latin typeface="+mn-lt"/>
        </a:defRPr>
      </a:lvl5pPr>
      <a:lvl6pPr marL="2514600" indent="-228600" algn="l" rtl="0" eaLnBrk="1" fontAlgn="base" hangingPunct="1">
        <a:spcBef>
          <a:spcPct val="20000"/>
        </a:spcBef>
        <a:spcAft>
          <a:spcPct val="0"/>
        </a:spcAft>
        <a:buClr>
          <a:schemeClr val="accent1"/>
        </a:buClr>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p:nvPr/>
        </p:nvSpPr>
        <p:spPr>
          <a:xfrm>
            <a:off x="-10064" y="2743200"/>
            <a:ext cx="12192000" cy="896816"/>
          </a:xfrm>
          <a:prstGeom prst="rect">
            <a:avLst/>
          </a:prstGeom>
          <a:solidFill>
            <a:srgbClr val="00599A">
              <a:alpha val="75686"/>
            </a:srgbClr>
          </a:solidFill>
          <a:ln>
            <a:noFill/>
          </a:ln>
          <a:effectLst>
            <a:outerShdw dist="38100" dir="2700000" algn="tl" rotWithShape="0">
              <a:srgbClr val="000000">
                <a:alpha val="39607"/>
              </a:srgbClr>
            </a:outerShdw>
          </a:effectLst>
        </p:spPr>
        <p:txBody>
          <a:bodyPr lIns="92075" tIns="46025" rIns="92075" bIns="46025" anchor="ctr" anchorCtr="0">
            <a:noAutofit/>
          </a:bodyPr>
          <a:lstStyle/>
          <a:p>
            <a:pPr algn="ctr">
              <a:spcBef>
                <a:spcPts val="0"/>
              </a:spcBef>
              <a:spcAft>
                <a:spcPts val="0"/>
              </a:spcAft>
              <a:buClr>
                <a:srgbClr val="FFFFFF"/>
              </a:buClr>
              <a:buSzPct val="25000"/>
            </a:pPr>
            <a:r>
              <a:rPr lang="en-US" sz="4400" b="1" dirty="0" smtClean="0">
                <a:solidFill>
                  <a:srgbClr val="FFFFFF"/>
                </a:solidFill>
                <a:latin typeface="Segoe UI" panose="020B0502040204020203" pitchFamily="34" charset="0"/>
                <a:ea typeface="Quattrocento Sans"/>
                <a:cs typeface="Segoe UI" panose="020B0502040204020203" pitchFamily="34" charset="0"/>
                <a:sym typeface="Quattrocento Sans"/>
              </a:rPr>
              <a:t>2018 SAVE MEDICARE &amp; MEDICAID</a:t>
            </a:r>
            <a:endParaRPr lang="en-US" sz="4400" b="1" dirty="0">
              <a:solidFill>
                <a:srgbClr val="FFFFFF"/>
              </a:solidFill>
              <a:latin typeface="Segoe UI" panose="020B0502040204020203" pitchFamily="34" charset="0"/>
              <a:ea typeface="Quattrocento Sans"/>
              <a:cs typeface="Segoe UI" panose="020B0502040204020203" pitchFamily="34" charset="0"/>
              <a:sym typeface="Quattrocento Sans"/>
            </a:endParaRPr>
          </a:p>
        </p:txBody>
      </p:sp>
      <p:pic>
        <p:nvPicPr>
          <p:cNvPr id="68" name="Shape 68" descr="ARA_c_Logo_Transparent"/>
          <p:cNvPicPr preferRelativeResize="0"/>
          <p:nvPr/>
        </p:nvPicPr>
        <p:blipFill rotWithShape="1">
          <a:blip r:embed="rId3">
            <a:alphaModFix/>
          </a:blip>
          <a:srcRect/>
          <a:stretch/>
        </p:blipFill>
        <p:spPr>
          <a:xfrm>
            <a:off x="1524001" y="0"/>
            <a:ext cx="4579483" cy="2092568"/>
          </a:xfrm>
          <a:prstGeom prst="rect">
            <a:avLst/>
          </a:prstGeom>
          <a:noFill/>
          <a:ln>
            <a:noFill/>
          </a:ln>
        </p:spPr>
      </p:pic>
      <p:sp>
        <p:nvSpPr>
          <p:cNvPr id="3" name="TextBox 2"/>
          <p:cNvSpPr txBox="1"/>
          <p:nvPr/>
        </p:nvSpPr>
        <p:spPr>
          <a:xfrm>
            <a:off x="533400" y="4038600"/>
            <a:ext cx="11289694" cy="769441"/>
          </a:xfrm>
          <a:prstGeom prst="rect">
            <a:avLst/>
          </a:prstGeom>
          <a:noFill/>
        </p:spPr>
        <p:txBody>
          <a:bodyPr wrap="none" rtlCol="0">
            <a:spAutoFit/>
          </a:bodyPr>
          <a:lstStyle/>
          <a:p>
            <a:r>
              <a:rPr lang="en-US" sz="4400" b="1" dirty="0" smtClean="0">
                <a:solidFill>
                  <a:srgbClr val="002060"/>
                </a:solidFill>
                <a:latin typeface="Segoe UI" panose="020B0502040204020203" pitchFamily="34" charset="0"/>
                <a:cs typeface="Segoe UI" panose="020B0502040204020203" pitchFamily="34" charset="0"/>
              </a:rPr>
              <a:t>The New Tax Law &amp; its Affects on Seniors</a:t>
            </a:r>
            <a:endParaRPr lang="en-US" sz="4400" b="1" dirty="0">
              <a:solidFill>
                <a:srgbClr val="00206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1664987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9251" y="1600200"/>
            <a:ext cx="12172749" cy="3802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eaLnBrk="1" hangingPunct="1">
              <a:spcBef>
                <a:spcPct val="20000"/>
              </a:spcBef>
              <a:buClr>
                <a:schemeClr val="accent2"/>
              </a:buClr>
              <a:buSzPct val="80000"/>
              <a:buFont typeface="Wingdings" pitchFamily="2" charset="2"/>
              <a:buChar char="l"/>
              <a:defRPr sz="3200">
                <a:latin typeface="+mn-lt"/>
              </a:defRPr>
            </a:lvl1pPr>
            <a:lvl2pPr marL="742950" indent="-285750" eaLnBrk="1" hangingPunct="1">
              <a:spcBef>
                <a:spcPct val="20000"/>
              </a:spcBef>
              <a:buClr>
                <a:schemeClr val="tx1"/>
              </a:buClr>
              <a:buSzPct val="90000"/>
              <a:buChar char="–"/>
              <a:defRPr sz="2800">
                <a:latin typeface="+mn-lt"/>
              </a:defRPr>
            </a:lvl2pPr>
            <a:lvl3pPr marL="1143000" indent="-228600" eaLnBrk="1" hangingPunct="1">
              <a:spcBef>
                <a:spcPct val="20000"/>
              </a:spcBef>
              <a:buClr>
                <a:schemeClr val="accent4">
                  <a:lumMod val="50000"/>
                  <a:lumOff val="50000"/>
                </a:schemeClr>
              </a:buClr>
              <a:buSzPct val="60000"/>
              <a:buFont typeface="Wingdings" pitchFamily="2" charset="2"/>
              <a:buChar char="l"/>
              <a:defRPr>
                <a:latin typeface="+mn-lt"/>
              </a:defRPr>
            </a:lvl3pPr>
            <a:lvl4pPr marL="1600200" indent="-228600" eaLnBrk="1" hangingPunct="1">
              <a:spcBef>
                <a:spcPct val="20000"/>
              </a:spcBef>
              <a:buClr>
                <a:schemeClr val="tx1"/>
              </a:buClr>
              <a:buChar char="–"/>
              <a:defRPr sz="2000">
                <a:latin typeface="+mn-lt"/>
              </a:defRPr>
            </a:lvl4pPr>
            <a:lvl5pPr marL="2057400" indent="-228600" eaLnBrk="1" hangingPunct="1">
              <a:spcBef>
                <a:spcPct val="20000"/>
              </a:spcBef>
              <a:buClr>
                <a:schemeClr val="accent4">
                  <a:lumMod val="25000"/>
                  <a:lumOff val="75000"/>
                </a:schemeClr>
              </a:buClr>
              <a:buChar char="•"/>
              <a:defRPr sz="2000">
                <a:latin typeface="+mn-lt"/>
              </a:defRPr>
            </a:lvl5pPr>
            <a:lvl6pPr marL="2514600" indent="-228600" fontAlgn="base">
              <a:spcBef>
                <a:spcPct val="20000"/>
              </a:spcBef>
              <a:spcAft>
                <a:spcPct val="0"/>
              </a:spcAft>
              <a:buClr>
                <a:schemeClr val="accent1"/>
              </a:buClr>
              <a:buChar char="•"/>
              <a:defRPr sz="2000">
                <a:latin typeface="+mn-lt"/>
              </a:defRPr>
            </a:lvl6pPr>
            <a:lvl7pPr marL="2971800" indent="-228600" fontAlgn="base">
              <a:spcBef>
                <a:spcPct val="20000"/>
              </a:spcBef>
              <a:spcAft>
                <a:spcPct val="0"/>
              </a:spcAft>
              <a:buClr>
                <a:schemeClr val="accent1"/>
              </a:buClr>
              <a:buChar char="•"/>
              <a:defRPr sz="2000">
                <a:latin typeface="+mn-lt"/>
              </a:defRPr>
            </a:lvl7pPr>
            <a:lvl8pPr marL="3429000" indent="-228600" fontAlgn="base">
              <a:spcBef>
                <a:spcPct val="20000"/>
              </a:spcBef>
              <a:spcAft>
                <a:spcPct val="0"/>
              </a:spcAft>
              <a:buClr>
                <a:schemeClr val="accent1"/>
              </a:buClr>
              <a:buChar char="•"/>
              <a:defRPr sz="2000">
                <a:latin typeface="+mn-lt"/>
              </a:defRPr>
            </a:lvl8pPr>
            <a:lvl9pPr marL="3886200" indent="-228600" fontAlgn="base">
              <a:spcBef>
                <a:spcPct val="20000"/>
              </a:spcBef>
              <a:spcAft>
                <a:spcPct val="0"/>
              </a:spcAft>
              <a:buClr>
                <a:schemeClr val="accent1"/>
              </a:buClr>
              <a:buChar char="•"/>
              <a:defRPr sz="2000">
                <a:latin typeface="+mn-lt"/>
              </a:defRPr>
            </a:lvl9pPr>
          </a:lstStyle>
          <a:p>
            <a:pPr marL="0" indent="0">
              <a:buClr>
                <a:srgbClr val="C00000"/>
              </a:buClr>
              <a:buNone/>
            </a:pPr>
            <a:r>
              <a:rPr lang="en-US" dirty="0" smtClean="0">
                <a:latin typeface="Segoe UI" panose="020B0502040204020203" pitchFamily="34" charset="0"/>
                <a:cs typeface="Segoe UI" panose="020B0502040204020203" pitchFamily="34" charset="0"/>
              </a:rPr>
              <a:t>After a long-fought battle, on Wednesday, December 20</a:t>
            </a:r>
            <a:r>
              <a:rPr lang="en-US" baseline="30000" dirty="0" smtClean="0">
                <a:latin typeface="Segoe UI" panose="020B0502040204020203" pitchFamily="34" charset="0"/>
                <a:cs typeface="Segoe UI" panose="020B0502040204020203" pitchFamily="34" charset="0"/>
              </a:rPr>
              <a:t>th</a:t>
            </a:r>
            <a:r>
              <a:rPr lang="en-US" dirty="0" smtClean="0">
                <a:latin typeface="Segoe UI" panose="020B0502040204020203" pitchFamily="34" charset="0"/>
                <a:cs typeface="Segoe UI" panose="020B0502040204020203" pitchFamily="34" charset="0"/>
              </a:rPr>
              <a:t>, the </a:t>
            </a:r>
            <a:r>
              <a:rPr lang="en-US" b="1" dirty="0" smtClean="0">
                <a:solidFill>
                  <a:srgbClr val="0070C0"/>
                </a:solidFill>
                <a:latin typeface="Segoe UI" panose="020B0502040204020203" pitchFamily="34" charset="0"/>
                <a:cs typeface="Segoe UI" panose="020B0502040204020203" pitchFamily="34" charset="0"/>
              </a:rPr>
              <a:t>Senate passed</a:t>
            </a:r>
            <a:r>
              <a:rPr lang="en-US" dirty="0" smtClean="0">
                <a:latin typeface="Segoe UI" panose="020B0502040204020203" pitchFamily="34" charset="0"/>
                <a:cs typeface="Segoe UI" panose="020B0502040204020203" pitchFamily="34" charset="0"/>
              </a:rPr>
              <a:t> a </a:t>
            </a:r>
            <a:r>
              <a:rPr lang="en-US" b="1" dirty="0" smtClean="0">
                <a:solidFill>
                  <a:srgbClr val="0070C0"/>
                </a:solidFill>
                <a:latin typeface="Segoe UI" panose="020B0502040204020203" pitchFamily="34" charset="0"/>
                <a:cs typeface="Segoe UI" panose="020B0502040204020203" pitchFamily="34" charset="0"/>
              </a:rPr>
              <a:t>tax bill through budget reconciliation</a:t>
            </a:r>
            <a:r>
              <a:rPr lang="en-US" dirty="0" smtClean="0">
                <a:latin typeface="Segoe UI" panose="020B0502040204020203" pitchFamily="34" charset="0"/>
                <a:cs typeface="Segoe UI" panose="020B0502040204020203" pitchFamily="34" charset="0"/>
              </a:rPr>
              <a:t>.</a:t>
            </a:r>
          </a:p>
          <a:p>
            <a:pPr marL="0" indent="0">
              <a:buClr>
                <a:srgbClr val="C00000"/>
              </a:buClr>
              <a:buNone/>
            </a:pPr>
            <a:endParaRPr lang="en-US" sz="2000" dirty="0">
              <a:latin typeface="Segoe UI" panose="020B0502040204020203" pitchFamily="34" charset="0"/>
              <a:cs typeface="Segoe UI" panose="020B0502040204020203" pitchFamily="34" charset="0"/>
            </a:endParaRPr>
          </a:p>
          <a:p>
            <a:pPr marL="0" indent="0">
              <a:buClr>
                <a:srgbClr val="C00000"/>
              </a:buClr>
              <a:buNone/>
            </a:pPr>
            <a:r>
              <a:rPr lang="en-US" dirty="0" smtClean="0">
                <a:latin typeface="Segoe UI" panose="020B0502040204020203" pitchFamily="34" charset="0"/>
                <a:cs typeface="Segoe UI" panose="020B0502040204020203" pitchFamily="34" charset="0"/>
              </a:rPr>
              <a:t>On Friday, December 22</a:t>
            </a:r>
            <a:r>
              <a:rPr lang="en-US" baseline="30000" dirty="0" smtClean="0">
                <a:latin typeface="Segoe UI" panose="020B0502040204020203" pitchFamily="34" charset="0"/>
                <a:cs typeface="Segoe UI" panose="020B0502040204020203" pitchFamily="34" charset="0"/>
              </a:rPr>
              <a:t>nd</a:t>
            </a:r>
            <a:r>
              <a:rPr lang="en-US" dirty="0" smtClean="0">
                <a:latin typeface="Segoe UI" panose="020B0502040204020203" pitchFamily="34" charset="0"/>
                <a:cs typeface="Segoe UI" panose="020B0502040204020203" pitchFamily="34" charset="0"/>
              </a:rPr>
              <a:t>, </a:t>
            </a:r>
            <a:r>
              <a:rPr lang="en-US" b="1" dirty="0" smtClean="0">
                <a:solidFill>
                  <a:srgbClr val="0070C0"/>
                </a:solidFill>
                <a:latin typeface="Segoe UI" panose="020B0502040204020203" pitchFamily="34" charset="0"/>
                <a:cs typeface="Segoe UI" panose="020B0502040204020203" pitchFamily="34" charset="0"/>
              </a:rPr>
              <a:t>Trump signed the tax bill into law</a:t>
            </a:r>
            <a:r>
              <a:rPr lang="en-US" dirty="0" smtClean="0">
                <a:latin typeface="Segoe UI" panose="020B0502040204020203" pitchFamily="34" charset="0"/>
                <a:cs typeface="Segoe UI" panose="020B0502040204020203" pitchFamily="34" charset="0"/>
              </a:rPr>
              <a:t>.</a:t>
            </a:r>
            <a:endParaRPr lang="en-US" dirty="0">
              <a:latin typeface="Segoe UI" panose="020B0502040204020203" pitchFamily="34" charset="0"/>
              <a:cs typeface="Segoe UI" panose="020B0502040204020203" pitchFamily="34" charset="0"/>
            </a:endParaRPr>
          </a:p>
          <a:p>
            <a:pPr marL="0" indent="0">
              <a:buClr>
                <a:srgbClr val="C00000"/>
              </a:buClr>
              <a:buNone/>
            </a:pPr>
            <a:endParaRPr lang="en-US" sz="2000" dirty="0">
              <a:latin typeface="Segoe UI" panose="020B0502040204020203" pitchFamily="34" charset="0"/>
              <a:cs typeface="Segoe UI" panose="020B0502040204020203" pitchFamily="34" charset="0"/>
            </a:endParaRPr>
          </a:p>
          <a:p>
            <a:pPr marL="0" indent="0">
              <a:buClr>
                <a:srgbClr val="C00000"/>
              </a:buClr>
              <a:buNone/>
            </a:pPr>
            <a:r>
              <a:rPr lang="en-US" dirty="0" smtClean="0">
                <a:latin typeface="Segoe UI" panose="020B0502040204020203" pitchFamily="34" charset="0"/>
                <a:cs typeface="Segoe UI" panose="020B0502040204020203" pitchFamily="34" charset="0"/>
              </a:rPr>
              <a:t>Months earlier, the </a:t>
            </a:r>
            <a:r>
              <a:rPr lang="en-US" b="1" dirty="0" smtClean="0">
                <a:solidFill>
                  <a:srgbClr val="0070C0"/>
                </a:solidFill>
                <a:latin typeface="Segoe UI" panose="020B0502040204020203" pitchFamily="34" charset="0"/>
                <a:cs typeface="Segoe UI" panose="020B0502040204020203" pitchFamily="34" charset="0"/>
              </a:rPr>
              <a:t>AFL-CIO set Tax Reform Principles</a:t>
            </a:r>
            <a:r>
              <a:rPr lang="en-US" dirty="0" smtClean="0">
                <a:latin typeface="Segoe UI" panose="020B0502040204020203" pitchFamily="34" charset="0"/>
                <a:cs typeface="Segoe UI" panose="020B0502040204020203" pitchFamily="34" charset="0"/>
              </a:rPr>
              <a:t> by which to measure any tax reform.</a:t>
            </a:r>
            <a:endParaRPr lang="en-US" dirty="0">
              <a:latin typeface="Segoe UI" panose="020B0502040204020203" pitchFamily="34" charset="0"/>
              <a:cs typeface="Segoe UI" panose="020B0502040204020203" pitchFamily="34" charset="0"/>
            </a:endParaRPr>
          </a:p>
        </p:txBody>
      </p:sp>
      <p:sp>
        <p:nvSpPr>
          <p:cNvPr id="8" name="Shape 362"/>
          <p:cNvSpPr txBox="1">
            <a:spLocks/>
          </p:cNvSpPr>
          <p:nvPr/>
        </p:nvSpPr>
        <p:spPr>
          <a:xfrm>
            <a:off x="0" y="728297"/>
            <a:ext cx="12192000" cy="643303"/>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dirty="0" smtClean="0">
                <a:solidFill>
                  <a:srgbClr val="FFFFFF"/>
                </a:solidFill>
                <a:latin typeface="Segoe UI" panose="020B0502040204020203" pitchFamily="34" charset="0"/>
                <a:ea typeface="Calibri"/>
                <a:cs typeface="Segoe UI" panose="020B0502040204020203" pitchFamily="34" charset="0"/>
                <a:sym typeface="Calibri"/>
              </a:rPr>
              <a:t>Review: 2017 Tax Bill</a:t>
            </a:r>
            <a:endParaRPr lang="en-US"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12" name="Shape 166"/>
          <p:cNvSpPr txBox="1">
            <a:spLocks/>
          </p:cNvSpPr>
          <p:nvPr/>
        </p:nvSpPr>
        <p:spPr>
          <a:xfrm>
            <a:off x="0" y="98820"/>
            <a:ext cx="2895600" cy="585199"/>
          </a:xfrm>
          <a:prstGeom prst="rect">
            <a:avLst/>
          </a:prstGeom>
          <a:solidFill>
            <a:srgbClr val="002060"/>
          </a:solidFill>
          <a:ln>
            <a:noFill/>
          </a:ln>
          <a:effectLst>
            <a:outerShdw blurRad="50800" dist="38100" dir="2700000" algn="tl" rotWithShape="0">
              <a:prstClr val="black">
                <a:alpha val="40000"/>
              </a:prstClr>
            </a:outerShdw>
            <a:softEdge rad="0"/>
          </a:effectLst>
          <a:scene3d>
            <a:camera prst="orthographicFront"/>
            <a:lightRig rig="threePt" dir="t"/>
          </a:scene3d>
          <a:sp3d prstMaterial="matte"/>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500" dirty="0" smtClean="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rPr>
              <a:t>State of Play</a:t>
            </a:r>
            <a:endParaRPr lang="en-US" sz="3500" dirty="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1570911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453" y="1676400"/>
            <a:ext cx="12005094" cy="4191000"/>
          </a:xfrm>
        </p:spPr>
        <p:txBody>
          <a:bodyPr/>
          <a:lstStyle/>
          <a:p>
            <a:pPr marL="514350" indent="-514350">
              <a:buClr>
                <a:srgbClr val="C00000"/>
              </a:buClr>
              <a:buSzPct val="100000"/>
              <a:buFont typeface="+mj-lt"/>
              <a:buAutoNum type="arabicPeriod"/>
            </a:pPr>
            <a:r>
              <a:rPr lang="en-US" sz="3000" dirty="0" smtClean="0">
                <a:solidFill>
                  <a:srgbClr val="0070C0"/>
                </a:solidFill>
                <a:latin typeface="Segoe UI" panose="020B0502040204020203" pitchFamily="34" charset="0"/>
                <a:cs typeface="Segoe UI" panose="020B0502040204020203" pitchFamily="34" charset="0"/>
              </a:rPr>
              <a:t> </a:t>
            </a:r>
            <a:r>
              <a:rPr lang="en-US" sz="3000" b="1" dirty="0" smtClean="0">
                <a:solidFill>
                  <a:srgbClr val="0070C0"/>
                </a:solidFill>
                <a:latin typeface="Segoe UI" panose="020B0502040204020203" pitchFamily="34" charset="0"/>
                <a:cs typeface="Segoe UI" panose="020B0502040204020203" pitchFamily="34" charset="0"/>
              </a:rPr>
              <a:t>Big </a:t>
            </a:r>
            <a:r>
              <a:rPr lang="en-US" sz="3000" b="1" dirty="0">
                <a:solidFill>
                  <a:srgbClr val="0070C0"/>
                </a:solidFill>
                <a:latin typeface="Segoe UI" panose="020B0502040204020203" pitchFamily="34" charset="0"/>
                <a:cs typeface="Segoe UI" panose="020B0502040204020203" pitchFamily="34" charset="0"/>
              </a:rPr>
              <a:t>corporations </a:t>
            </a:r>
            <a:r>
              <a:rPr lang="en-US" sz="3000" dirty="0">
                <a:latin typeface="Segoe UI" panose="020B0502040204020203" pitchFamily="34" charset="0"/>
                <a:cs typeface="Segoe UI" panose="020B0502040204020203" pitchFamily="34" charset="0"/>
              </a:rPr>
              <a:t>and the wealthy must </a:t>
            </a:r>
            <a:r>
              <a:rPr lang="en-US" sz="3000" b="1" dirty="0">
                <a:solidFill>
                  <a:srgbClr val="0070C0"/>
                </a:solidFill>
                <a:latin typeface="Segoe UI" panose="020B0502040204020203" pitchFamily="34" charset="0"/>
                <a:cs typeface="Segoe UI" panose="020B0502040204020203" pitchFamily="34" charset="0"/>
              </a:rPr>
              <a:t>pay their share </a:t>
            </a:r>
            <a:r>
              <a:rPr lang="en-US" sz="3000" dirty="0">
                <a:latin typeface="Segoe UI" panose="020B0502040204020203" pitchFamily="34" charset="0"/>
                <a:cs typeface="Segoe UI" panose="020B0502040204020203" pitchFamily="34" charset="0"/>
              </a:rPr>
              <a:t>of taxes.</a:t>
            </a:r>
          </a:p>
          <a:p>
            <a:pPr marL="457200" indent="-457200">
              <a:buClr>
                <a:srgbClr val="C00000"/>
              </a:buClr>
              <a:buSzPct val="100000"/>
              <a:buFont typeface="+mj-lt"/>
              <a:buAutoNum type="arabicPeriod"/>
            </a:pPr>
            <a:endParaRPr lang="en-US" sz="1200" dirty="0">
              <a:latin typeface="Segoe UI" panose="020B0502040204020203" pitchFamily="34" charset="0"/>
              <a:cs typeface="Segoe UI" panose="020B0502040204020203" pitchFamily="34" charset="0"/>
            </a:endParaRPr>
          </a:p>
          <a:p>
            <a:pPr marL="514350" indent="-514350">
              <a:buClr>
                <a:srgbClr val="C00000"/>
              </a:buClr>
              <a:buSzPct val="100000"/>
              <a:buFont typeface="+mj-lt"/>
              <a:buAutoNum type="arabicPeriod"/>
            </a:pPr>
            <a:r>
              <a:rPr lang="en-US" sz="3000" dirty="0">
                <a:latin typeface="Segoe UI" panose="020B0502040204020203" pitchFamily="34" charset="0"/>
                <a:cs typeface="Segoe UI" panose="020B0502040204020203" pitchFamily="34" charset="0"/>
              </a:rPr>
              <a:t>Tax reform must </a:t>
            </a:r>
            <a:r>
              <a:rPr lang="en-US" sz="3000" b="1" dirty="0">
                <a:solidFill>
                  <a:srgbClr val="0070C0"/>
                </a:solidFill>
                <a:latin typeface="Segoe UI" panose="020B0502040204020203" pitchFamily="34" charset="0"/>
                <a:cs typeface="Segoe UI" panose="020B0502040204020203" pitchFamily="34" charset="0"/>
              </a:rPr>
              <a:t>raise significantly more revenue</a:t>
            </a:r>
            <a:r>
              <a:rPr lang="en-US" sz="3000" dirty="0">
                <a:latin typeface="Segoe UI" panose="020B0502040204020203" pitchFamily="34" charset="0"/>
                <a:cs typeface="Segoe UI" panose="020B0502040204020203" pitchFamily="34" charset="0"/>
              </a:rPr>
              <a:t>.</a:t>
            </a:r>
          </a:p>
          <a:p>
            <a:pPr marL="457200" indent="-457200">
              <a:buClr>
                <a:srgbClr val="C00000"/>
              </a:buClr>
              <a:buSzPct val="100000"/>
              <a:buFont typeface="+mj-lt"/>
              <a:buAutoNum type="arabicPeriod"/>
            </a:pPr>
            <a:endParaRPr lang="en-US" sz="1200" dirty="0">
              <a:latin typeface="Segoe UI" panose="020B0502040204020203" pitchFamily="34" charset="0"/>
              <a:cs typeface="Segoe UI" panose="020B0502040204020203" pitchFamily="34" charset="0"/>
            </a:endParaRPr>
          </a:p>
          <a:p>
            <a:pPr marL="514350" indent="-514350">
              <a:buClr>
                <a:srgbClr val="C00000"/>
              </a:buClr>
              <a:buSzPct val="100000"/>
              <a:buFont typeface="+mj-lt"/>
              <a:buAutoNum type="arabicPeriod"/>
            </a:pPr>
            <a:r>
              <a:rPr lang="en-US" sz="3000" dirty="0">
                <a:latin typeface="Segoe UI" panose="020B0502040204020203" pitchFamily="34" charset="0"/>
                <a:cs typeface="Segoe UI" panose="020B0502040204020203" pitchFamily="34" charset="0"/>
              </a:rPr>
              <a:t>Tax reform must </a:t>
            </a:r>
            <a:r>
              <a:rPr lang="en-US" sz="3000" b="1" dirty="0">
                <a:solidFill>
                  <a:srgbClr val="0070C0"/>
                </a:solidFill>
                <a:latin typeface="Segoe UI" panose="020B0502040204020203" pitchFamily="34" charset="0"/>
                <a:cs typeface="Segoe UI" panose="020B0502040204020203" pitchFamily="34" charset="0"/>
              </a:rPr>
              <a:t>eliminate the incentive </a:t>
            </a:r>
            <a:r>
              <a:rPr lang="en-US" sz="3000" dirty="0">
                <a:latin typeface="Segoe UI" panose="020B0502040204020203" pitchFamily="34" charset="0"/>
                <a:cs typeface="Segoe UI" panose="020B0502040204020203" pitchFamily="34" charset="0"/>
              </a:rPr>
              <a:t>for corporations to shift </a:t>
            </a:r>
            <a:r>
              <a:rPr lang="en-US" sz="3000" b="1" dirty="0">
                <a:solidFill>
                  <a:srgbClr val="0070C0"/>
                </a:solidFill>
                <a:latin typeface="Segoe UI" panose="020B0502040204020203" pitchFamily="34" charset="0"/>
                <a:cs typeface="Segoe UI" panose="020B0502040204020203" pitchFamily="34" charset="0"/>
              </a:rPr>
              <a:t>jobs and profits offshore</a:t>
            </a:r>
            <a:r>
              <a:rPr lang="en-US" sz="3000" dirty="0">
                <a:latin typeface="Segoe UI" panose="020B0502040204020203" pitchFamily="34" charset="0"/>
                <a:cs typeface="Segoe UI" panose="020B0502040204020203" pitchFamily="34" charset="0"/>
              </a:rPr>
              <a:t>.</a:t>
            </a:r>
          </a:p>
          <a:p>
            <a:pPr marL="457200" indent="-457200">
              <a:buClr>
                <a:srgbClr val="C00000"/>
              </a:buClr>
              <a:buSzPct val="100000"/>
              <a:buFont typeface="+mj-lt"/>
              <a:buAutoNum type="arabicPeriod"/>
            </a:pPr>
            <a:endParaRPr lang="en-US" sz="1200" dirty="0">
              <a:latin typeface="Segoe UI" panose="020B0502040204020203" pitchFamily="34" charset="0"/>
              <a:cs typeface="Segoe UI" panose="020B0502040204020203" pitchFamily="34" charset="0"/>
            </a:endParaRPr>
          </a:p>
          <a:p>
            <a:pPr marL="514350" indent="-514350">
              <a:buClr>
                <a:srgbClr val="C00000"/>
              </a:buClr>
              <a:buSzPct val="100000"/>
              <a:buFont typeface="+mj-lt"/>
              <a:buAutoNum type="arabicPeriod"/>
            </a:pPr>
            <a:r>
              <a:rPr lang="en-US" sz="3000" dirty="0">
                <a:latin typeface="Segoe UI" panose="020B0502040204020203" pitchFamily="34" charset="0"/>
                <a:cs typeface="Segoe UI" panose="020B0502040204020203" pitchFamily="34" charset="0"/>
              </a:rPr>
              <a:t>Global corporations must </a:t>
            </a:r>
            <a:r>
              <a:rPr lang="en-US" sz="3000" b="1" dirty="0">
                <a:solidFill>
                  <a:srgbClr val="0070C0"/>
                </a:solidFill>
                <a:latin typeface="Segoe UI" panose="020B0502040204020203" pitchFamily="34" charset="0"/>
                <a:cs typeface="Segoe UI" panose="020B0502040204020203" pitchFamily="34" charset="0"/>
              </a:rPr>
              <a:t>pay what they owe </a:t>
            </a:r>
            <a:r>
              <a:rPr lang="en-US" sz="3000" dirty="0">
                <a:latin typeface="Segoe UI" panose="020B0502040204020203" pitchFamily="34" charset="0"/>
                <a:cs typeface="Segoe UI" panose="020B0502040204020203" pitchFamily="34" charset="0"/>
              </a:rPr>
              <a:t>on past profits held offshore.</a:t>
            </a:r>
          </a:p>
        </p:txBody>
      </p:sp>
      <p:sp>
        <p:nvSpPr>
          <p:cNvPr id="6" name="Shape 362"/>
          <p:cNvSpPr txBox="1">
            <a:spLocks/>
          </p:cNvSpPr>
          <p:nvPr/>
        </p:nvSpPr>
        <p:spPr>
          <a:xfrm>
            <a:off x="0" y="728297"/>
            <a:ext cx="12192000" cy="643303"/>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sz="3800" dirty="0" smtClean="0">
                <a:solidFill>
                  <a:srgbClr val="FFFFFF"/>
                </a:solidFill>
                <a:latin typeface="Segoe UI" panose="020B0502040204020203" pitchFamily="34" charset="0"/>
                <a:ea typeface="Calibri"/>
                <a:cs typeface="Segoe UI" panose="020B0502040204020203" pitchFamily="34" charset="0"/>
                <a:sym typeface="Calibri"/>
              </a:rPr>
              <a:t>Review: AFL-CIO Tax Reform Principles</a:t>
            </a:r>
            <a:endParaRPr lang="en-US" sz="3800"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4" name="Shape 166"/>
          <p:cNvSpPr txBox="1">
            <a:spLocks/>
          </p:cNvSpPr>
          <p:nvPr/>
        </p:nvSpPr>
        <p:spPr>
          <a:xfrm>
            <a:off x="0" y="98820"/>
            <a:ext cx="2895600" cy="585199"/>
          </a:xfrm>
          <a:prstGeom prst="rect">
            <a:avLst/>
          </a:prstGeom>
          <a:solidFill>
            <a:srgbClr val="002060"/>
          </a:solidFill>
          <a:ln>
            <a:noFill/>
          </a:ln>
          <a:effectLst>
            <a:outerShdw blurRad="50800" dist="38100" dir="2700000" algn="tl" rotWithShape="0">
              <a:prstClr val="black">
                <a:alpha val="40000"/>
              </a:prstClr>
            </a:outerShdw>
            <a:softEdge rad="0"/>
          </a:effectLst>
          <a:scene3d>
            <a:camera prst="orthographicFront"/>
            <a:lightRig rig="threePt" dir="t"/>
          </a:scene3d>
          <a:sp3d prstMaterial="matte"/>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500" dirty="0" smtClean="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rPr>
              <a:t>State of Play</a:t>
            </a:r>
            <a:endParaRPr lang="en-US" sz="3500" dirty="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295969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691" y="1371600"/>
            <a:ext cx="12192000" cy="3733800"/>
          </a:xfrm>
        </p:spPr>
        <p:txBody>
          <a:bodyPr/>
          <a:lstStyle/>
          <a:p>
            <a:pPr marL="0" indent="0">
              <a:spcBef>
                <a:spcPts val="0"/>
              </a:spcBef>
              <a:buNone/>
            </a:pPr>
            <a:r>
              <a:rPr lang="en-US" sz="3100" dirty="0" smtClean="0">
                <a:latin typeface="Segoe UI" panose="020B0502040204020203" pitchFamily="34" charset="0"/>
                <a:cs typeface="Segoe UI" panose="020B0502040204020203" pitchFamily="34" charset="0"/>
              </a:rPr>
              <a:t>Republicans in Congress and the White House crammed through a tax bill that gives </a:t>
            </a:r>
            <a:r>
              <a:rPr lang="en-US" sz="3100" b="1" dirty="0" smtClean="0">
                <a:solidFill>
                  <a:srgbClr val="0070C0"/>
                </a:solidFill>
                <a:latin typeface="Segoe UI" panose="020B0502040204020203" pitchFamily="34" charset="0"/>
                <a:cs typeface="Segoe UI" panose="020B0502040204020203" pitchFamily="34" charset="0"/>
              </a:rPr>
              <a:t>huge tax cuts to the wealthy and corporations</a:t>
            </a:r>
            <a:r>
              <a:rPr lang="en-US" sz="3100" dirty="0" smtClean="0">
                <a:solidFill>
                  <a:srgbClr val="0070C0"/>
                </a:solidFill>
                <a:latin typeface="Segoe UI" panose="020B0502040204020203" pitchFamily="34" charset="0"/>
                <a:cs typeface="Segoe UI" panose="020B0502040204020203" pitchFamily="34" charset="0"/>
              </a:rPr>
              <a:t>.</a:t>
            </a:r>
          </a:p>
          <a:p>
            <a:pPr marL="0" indent="0">
              <a:spcBef>
                <a:spcPts val="0"/>
              </a:spcBef>
              <a:buNone/>
            </a:pPr>
            <a:endParaRPr lang="en-US" sz="1200" dirty="0" smtClean="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2800" b="1" dirty="0">
                <a:solidFill>
                  <a:srgbClr val="0070C0"/>
                </a:solidFill>
                <a:latin typeface="Segoe UI" panose="020B0502040204020203" pitchFamily="34" charset="0"/>
                <a:cs typeface="Segoe UI" panose="020B0502040204020203" pitchFamily="34" charset="0"/>
              </a:rPr>
              <a:t>Permanently</a:t>
            </a:r>
            <a:r>
              <a:rPr lang="en-US" sz="2800" dirty="0">
                <a:latin typeface="Segoe UI" panose="020B0502040204020203" pitchFamily="34" charset="0"/>
                <a:cs typeface="Segoe UI" panose="020B0502040204020203" pitchFamily="34" charset="0"/>
              </a:rPr>
              <a:t> cuts corporate rate from 35% to 21</a:t>
            </a:r>
            <a:r>
              <a:rPr lang="en-US" sz="2800" dirty="0" smtClean="0">
                <a:latin typeface="Segoe UI" panose="020B0502040204020203" pitchFamily="34" charset="0"/>
                <a:cs typeface="Segoe UI" panose="020B0502040204020203" pitchFamily="34" charset="0"/>
              </a:rPr>
              <a:t>%.</a:t>
            </a:r>
          </a:p>
          <a:p>
            <a:pPr marL="0" indent="0">
              <a:buClr>
                <a:srgbClr val="C00000"/>
              </a:buClr>
              <a:buSzPct val="100000"/>
              <a:buNone/>
            </a:pPr>
            <a:endParaRPr lang="en-US" sz="10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2800" dirty="0">
                <a:latin typeface="Segoe UI" panose="020B0502040204020203" pitchFamily="34" charset="0"/>
                <a:cs typeface="Segoe UI" panose="020B0502040204020203" pitchFamily="34" charset="0"/>
              </a:rPr>
              <a:t>Gives </a:t>
            </a:r>
            <a:r>
              <a:rPr lang="en-US" sz="2800" b="1" dirty="0">
                <a:solidFill>
                  <a:srgbClr val="0070C0"/>
                </a:solidFill>
                <a:latin typeface="Segoe UI" panose="020B0502040204020203" pitchFamily="34" charset="0"/>
                <a:cs typeface="Segoe UI" panose="020B0502040204020203" pitchFamily="34" charset="0"/>
              </a:rPr>
              <a:t>huge tax giveaway </a:t>
            </a:r>
            <a:r>
              <a:rPr lang="en-US" sz="2800" dirty="0">
                <a:latin typeface="Segoe UI" panose="020B0502040204020203" pitchFamily="34" charset="0"/>
                <a:cs typeface="Segoe UI" panose="020B0502040204020203" pitchFamily="34" charset="0"/>
              </a:rPr>
              <a:t>to multi-national </a:t>
            </a:r>
            <a:r>
              <a:rPr lang="en-US" sz="2800" dirty="0" smtClean="0">
                <a:latin typeface="Segoe UI" panose="020B0502040204020203" pitchFamily="34" charset="0"/>
                <a:cs typeface="Segoe UI" panose="020B0502040204020203" pitchFamily="34" charset="0"/>
              </a:rPr>
              <a:t>corporations </a:t>
            </a:r>
            <a:r>
              <a:rPr lang="en-US" sz="2800" dirty="0">
                <a:latin typeface="Segoe UI" panose="020B0502040204020203" pitchFamily="34" charset="0"/>
                <a:cs typeface="Segoe UI" panose="020B0502040204020203" pitchFamily="34" charset="0"/>
              </a:rPr>
              <a:t>who </a:t>
            </a:r>
            <a:r>
              <a:rPr lang="en-US" sz="2800" dirty="0" smtClean="0">
                <a:latin typeface="Segoe UI" panose="020B0502040204020203" pitchFamily="34" charset="0"/>
                <a:cs typeface="Segoe UI" panose="020B0502040204020203" pitchFamily="34" charset="0"/>
              </a:rPr>
              <a:t>owe more than </a:t>
            </a:r>
            <a:r>
              <a:rPr lang="en-US" sz="2800" dirty="0">
                <a:latin typeface="Segoe UI" panose="020B0502040204020203" pitchFamily="34" charset="0"/>
                <a:cs typeface="Segoe UI" panose="020B0502040204020203" pitchFamily="34" charset="0"/>
              </a:rPr>
              <a:t>$700 billion in taxes</a:t>
            </a:r>
            <a:r>
              <a:rPr lang="en-US" sz="2800" dirty="0" smtClean="0">
                <a:latin typeface="Segoe UI" panose="020B0502040204020203" pitchFamily="34" charset="0"/>
                <a:cs typeface="Segoe UI" panose="020B0502040204020203" pitchFamily="34" charset="0"/>
              </a:rPr>
              <a:t>.</a:t>
            </a:r>
          </a:p>
          <a:p>
            <a:pPr marL="0" indent="0">
              <a:buClr>
                <a:srgbClr val="C00000"/>
              </a:buClr>
              <a:buSzPct val="100000"/>
              <a:buNone/>
            </a:pPr>
            <a:endParaRPr lang="en-US" sz="10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2800" b="1" dirty="0">
                <a:solidFill>
                  <a:srgbClr val="0070C0"/>
                </a:solidFill>
                <a:latin typeface="Segoe UI" panose="020B0502040204020203" pitchFamily="34" charset="0"/>
                <a:cs typeface="Segoe UI" panose="020B0502040204020203" pitchFamily="34" charset="0"/>
              </a:rPr>
              <a:t>Cuts taxes for </a:t>
            </a:r>
            <a:r>
              <a:rPr lang="en-US" sz="2800" b="1" dirty="0" smtClean="0">
                <a:solidFill>
                  <a:srgbClr val="0070C0"/>
                </a:solidFill>
                <a:latin typeface="Segoe UI" panose="020B0502040204020203" pitchFamily="34" charset="0"/>
                <a:cs typeface="Segoe UI" panose="020B0502040204020203" pitchFamily="34" charset="0"/>
              </a:rPr>
              <a:t>pass through entities </a:t>
            </a:r>
            <a:r>
              <a:rPr lang="en-US" sz="2800" dirty="0" smtClean="0">
                <a:latin typeface="Segoe UI" panose="020B0502040204020203" pitchFamily="34" charset="0"/>
                <a:cs typeface="Segoe UI" panose="020B0502040204020203" pitchFamily="34" charset="0"/>
              </a:rPr>
              <a:t>like hedge </a:t>
            </a:r>
            <a:r>
              <a:rPr lang="en-US" sz="2800" dirty="0">
                <a:latin typeface="Segoe UI" panose="020B0502040204020203" pitchFamily="34" charset="0"/>
                <a:cs typeface="Segoe UI" panose="020B0502040204020203" pitchFamily="34" charset="0"/>
              </a:rPr>
              <a:t>fund managers, law firms </a:t>
            </a:r>
            <a:r>
              <a:rPr lang="en-US" sz="2800" dirty="0" smtClean="0">
                <a:latin typeface="Segoe UI" panose="020B0502040204020203" pitchFamily="34" charset="0"/>
                <a:cs typeface="Segoe UI" panose="020B0502040204020203" pitchFamily="34" charset="0"/>
              </a:rPr>
              <a:t>and the </a:t>
            </a:r>
            <a:r>
              <a:rPr lang="en-US" sz="2800" b="1" dirty="0">
                <a:solidFill>
                  <a:srgbClr val="0070C0"/>
                </a:solidFill>
                <a:latin typeface="Segoe UI" panose="020B0502040204020203" pitchFamily="34" charset="0"/>
                <a:cs typeface="Segoe UI" panose="020B0502040204020203" pitchFamily="34" charset="0"/>
              </a:rPr>
              <a:t>Trump O</a:t>
            </a:r>
            <a:r>
              <a:rPr lang="en-US" sz="2800" b="1" dirty="0" smtClean="0">
                <a:solidFill>
                  <a:srgbClr val="0070C0"/>
                </a:solidFill>
                <a:latin typeface="Segoe UI" panose="020B0502040204020203" pitchFamily="34" charset="0"/>
                <a:cs typeface="Segoe UI" panose="020B0502040204020203" pitchFamily="34" charset="0"/>
              </a:rPr>
              <a:t>rganization</a:t>
            </a:r>
            <a:r>
              <a:rPr lang="en-US" sz="2800" dirty="0" smtClean="0">
                <a:latin typeface="Segoe UI" panose="020B0502040204020203" pitchFamily="34" charset="0"/>
                <a:cs typeface="Segoe UI" panose="020B0502040204020203" pitchFamily="34" charset="0"/>
              </a:rPr>
              <a:t>.    </a:t>
            </a:r>
            <a:endParaRPr lang="en-US" sz="2800" dirty="0">
              <a:latin typeface="Segoe UI" panose="020B0502040204020203" pitchFamily="34" charset="0"/>
              <a:cs typeface="Segoe UI" panose="020B0502040204020203" pitchFamily="34" charset="0"/>
            </a:endParaRPr>
          </a:p>
          <a:p>
            <a:pPr>
              <a:spcBef>
                <a:spcPts val="0"/>
              </a:spcBef>
              <a:buSzPct val="100000"/>
            </a:pPr>
            <a:endParaRPr lang="en-US" dirty="0">
              <a:latin typeface="Segoe UI" panose="020B0502040204020203" pitchFamily="34" charset="0"/>
              <a:cs typeface="Segoe UI" panose="020B0502040204020203" pitchFamily="34" charset="0"/>
            </a:endParaRPr>
          </a:p>
        </p:txBody>
      </p:sp>
      <p:sp>
        <p:nvSpPr>
          <p:cNvPr id="4" name="Shape 362"/>
          <p:cNvSpPr txBox="1">
            <a:spLocks/>
          </p:cNvSpPr>
          <p:nvPr/>
        </p:nvSpPr>
        <p:spPr>
          <a:xfrm>
            <a:off x="0" y="829407"/>
            <a:ext cx="12192000" cy="542193"/>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dirty="0" smtClean="0">
                <a:solidFill>
                  <a:srgbClr val="FFFFFF"/>
                </a:solidFill>
                <a:latin typeface="Segoe UI" panose="020B0502040204020203" pitchFamily="34" charset="0"/>
                <a:ea typeface="Calibri"/>
                <a:cs typeface="Segoe UI" panose="020B0502040204020203" pitchFamily="34" charset="0"/>
                <a:sym typeface="Calibri"/>
              </a:rPr>
              <a:t>Cuts Corporate Taxes</a:t>
            </a:r>
            <a:endParaRPr lang="en-US"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5" name="Shape 166"/>
          <p:cNvSpPr txBox="1">
            <a:spLocks/>
          </p:cNvSpPr>
          <p:nvPr/>
        </p:nvSpPr>
        <p:spPr>
          <a:xfrm>
            <a:off x="0" y="98820"/>
            <a:ext cx="3657600" cy="585199"/>
          </a:xfrm>
          <a:prstGeom prst="rect">
            <a:avLst/>
          </a:prstGeom>
          <a:solidFill>
            <a:srgbClr val="002060"/>
          </a:solidFill>
          <a:ln>
            <a:noFill/>
          </a:ln>
          <a:effectLst>
            <a:outerShdw blurRad="50800" dist="38100" dir="2700000" algn="tl" rotWithShape="0">
              <a:prstClr val="black">
                <a:alpha val="40000"/>
              </a:prstClr>
            </a:outerShdw>
            <a:softEdge rad="0"/>
          </a:effectLst>
          <a:scene3d>
            <a:camera prst="orthographicFront"/>
            <a:lightRig rig="threePt" dir="t"/>
          </a:scene3d>
          <a:sp3d prstMaterial="matte"/>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500" dirty="0" smtClean="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rPr>
              <a:t>Trump Tax Scam</a:t>
            </a:r>
            <a:endParaRPr lang="en-US" sz="3500" dirty="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47800"/>
            <a:ext cx="12192000" cy="4191000"/>
          </a:xfrm>
        </p:spPr>
        <p:txBody>
          <a:bodyPr/>
          <a:lstStyle/>
          <a:p>
            <a:pPr marL="0" indent="0">
              <a:spcBef>
                <a:spcPts val="0"/>
              </a:spcBef>
              <a:buNone/>
            </a:pPr>
            <a:r>
              <a:rPr lang="en-US" dirty="0" smtClean="0">
                <a:latin typeface="Segoe UI" panose="020B0502040204020203" pitchFamily="34" charset="0"/>
                <a:cs typeface="Segoe UI" panose="020B0502040204020203" pitchFamily="34" charset="0"/>
              </a:rPr>
              <a:t>The tax bill also included special cuts designed </a:t>
            </a:r>
            <a:r>
              <a:rPr lang="en-US" b="1" dirty="0" smtClean="0">
                <a:solidFill>
                  <a:srgbClr val="0070C0"/>
                </a:solidFill>
                <a:latin typeface="Segoe UI" panose="020B0502040204020203" pitchFamily="34" charset="0"/>
                <a:cs typeface="Segoe UI" panose="020B0502040204020203" pitchFamily="34" charset="0"/>
              </a:rPr>
              <a:t>exclusively for the ultra-rich</a:t>
            </a:r>
            <a:r>
              <a:rPr lang="en-US" dirty="0" smtClean="0">
                <a:latin typeface="Segoe UI" panose="020B0502040204020203" pitchFamily="34" charset="0"/>
                <a:cs typeface="Segoe UI" panose="020B0502040204020203" pitchFamily="34" charset="0"/>
              </a:rPr>
              <a:t>.</a:t>
            </a:r>
            <a:endParaRPr lang="en-US" sz="1200" dirty="0" smtClean="0">
              <a:latin typeface="Segoe UI" panose="020B0502040204020203" pitchFamily="34" charset="0"/>
              <a:cs typeface="Segoe UI" panose="020B0502040204020203" pitchFamily="34" charset="0"/>
            </a:endParaRPr>
          </a:p>
          <a:p>
            <a:pPr marL="0" indent="0">
              <a:spcBef>
                <a:spcPts val="0"/>
              </a:spcBef>
              <a:buClr>
                <a:srgbClr val="C00000"/>
              </a:buClr>
              <a:buSzPct val="100000"/>
              <a:buNone/>
            </a:pPr>
            <a:endParaRPr lang="en-US" sz="1200" dirty="0" smtClean="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3100" dirty="0">
                <a:latin typeface="Segoe UI" panose="020B0502040204020203" pitchFamily="34" charset="0"/>
                <a:cs typeface="Segoe UI" panose="020B0502040204020203" pitchFamily="34" charset="0"/>
              </a:rPr>
              <a:t>Lowers the top rate </a:t>
            </a:r>
            <a:r>
              <a:rPr lang="en-US" sz="3100" b="1" dirty="0">
                <a:solidFill>
                  <a:srgbClr val="0070C0"/>
                </a:solidFill>
                <a:latin typeface="Segoe UI" panose="020B0502040204020203" pitchFamily="34" charset="0"/>
                <a:cs typeface="Segoe UI" panose="020B0502040204020203" pitchFamily="34" charset="0"/>
              </a:rPr>
              <a:t>from 39.6% to 37</a:t>
            </a:r>
            <a:r>
              <a:rPr lang="en-US" sz="3100" b="1" dirty="0" smtClean="0">
                <a:solidFill>
                  <a:srgbClr val="0070C0"/>
                </a:solidFill>
                <a:latin typeface="Segoe UI" panose="020B0502040204020203" pitchFamily="34" charset="0"/>
                <a:cs typeface="Segoe UI" panose="020B0502040204020203" pitchFamily="34" charset="0"/>
              </a:rPr>
              <a:t>%</a:t>
            </a:r>
          </a:p>
          <a:p>
            <a:pPr marL="0" indent="0">
              <a:buClr>
                <a:srgbClr val="C00000"/>
              </a:buClr>
              <a:buNone/>
            </a:pPr>
            <a:endParaRPr lang="en-US" sz="1200" dirty="0" smtClean="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3100" b="1" dirty="0">
                <a:solidFill>
                  <a:srgbClr val="0070C0"/>
                </a:solidFill>
                <a:latin typeface="Segoe UI" panose="020B0502040204020203" pitchFamily="34" charset="0"/>
                <a:cs typeface="Segoe UI" panose="020B0502040204020203" pitchFamily="34" charset="0"/>
              </a:rPr>
              <a:t>Exempts estates worth $10.98 million </a:t>
            </a:r>
            <a:r>
              <a:rPr lang="en-US" sz="3100" dirty="0">
                <a:latin typeface="Segoe UI" panose="020B0502040204020203" pitchFamily="34" charset="0"/>
                <a:cs typeface="Segoe UI" panose="020B0502040204020203" pitchFamily="34" charset="0"/>
              </a:rPr>
              <a:t>from the estate tax (previously estates worth $5.5 million were </a:t>
            </a:r>
            <a:r>
              <a:rPr lang="en-US" sz="3100" dirty="0" smtClean="0">
                <a:latin typeface="Segoe UI" panose="020B0502040204020203" pitchFamily="34" charset="0"/>
                <a:cs typeface="Segoe UI" panose="020B0502040204020203" pitchFamily="34" charset="0"/>
              </a:rPr>
              <a:t>exempt)</a:t>
            </a:r>
            <a:endParaRPr lang="en-US" sz="3100" dirty="0">
              <a:latin typeface="Segoe UI" panose="020B0502040204020203" pitchFamily="34" charset="0"/>
              <a:cs typeface="Segoe UI" panose="020B0502040204020203" pitchFamily="34" charset="0"/>
            </a:endParaRPr>
          </a:p>
        </p:txBody>
      </p:sp>
      <p:sp>
        <p:nvSpPr>
          <p:cNvPr id="4" name="Shape 362"/>
          <p:cNvSpPr txBox="1">
            <a:spLocks/>
          </p:cNvSpPr>
          <p:nvPr/>
        </p:nvSpPr>
        <p:spPr>
          <a:xfrm>
            <a:off x="9525" y="829407"/>
            <a:ext cx="12192000" cy="542193"/>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dirty="0" smtClean="0">
                <a:solidFill>
                  <a:srgbClr val="FFFFFF"/>
                </a:solidFill>
                <a:latin typeface="Segoe UI" panose="020B0502040204020203" pitchFamily="34" charset="0"/>
                <a:ea typeface="Calibri"/>
                <a:cs typeface="Segoe UI" panose="020B0502040204020203" pitchFamily="34" charset="0"/>
                <a:sym typeface="Calibri"/>
              </a:rPr>
              <a:t>Cuts Taxes for the Ultra-Rich</a:t>
            </a:r>
            <a:endParaRPr lang="en-US"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5" name="Shape 166"/>
          <p:cNvSpPr txBox="1">
            <a:spLocks/>
          </p:cNvSpPr>
          <p:nvPr/>
        </p:nvSpPr>
        <p:spPr>
          <a:xfrm>
            <a:off x="0" y="98820"/>
            <a:ext cx="3657600" cy="585199"/>
          </a:xfrm>
          <a:prstGeom prst="rect">
            <a:avLst/>
          </a:prstGeom>
          <a:solidFill>
            <a:srgbClr val="002060"/>
          </a:solidFill>
          <a:ln>
            <a:noFill/>
          </a:ln>
          <a:effectLst>
            <a:outerShdw blurRad="50800" dist="38100" dir="2700000" algn="tl" rotWithShape="0">
              <a:prstClr val="black">
                <a:alpha val="40000"/>
              </a:prstClr>
            </a:outerShdw>
            <a:softEdge rad="0"/>
          </a:effectLst>
          <a:scene3d>
            <a:camera prst="orthographicFront"/>
            <a:lightRig rig="threePt" dir="t"/>
          </a:scene3d>
          <a:sp3d prstMaterial="matte"/>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500" dirty="0" smtClean="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rPr>
              <a:t>Trump Tax Scam</a:t>
            </a:r>
            <a:endParaRPr lang="en-US" sz="3500" dirty="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953512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1438337"/>
            <a:ext cx="12192000" cy="3802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eaLnBrk="1" hangingPunct="1">
              <a:spcBef>
                <a:spcPct val="20000"/>
              </a:spcBef>
              <a:buClr>
                <a:schemeClr val="accent2"/>
              </a:buClr>
              <a:buSzPct val="80000"/>
              <a:buFont typeface="Wingdings" pitchFamily="2" charset="2"/>
              <a:buChar char="l"/>
              <a:defRPr sz="3200">
                <a:latin typeface="+mn-lt"/>
              </a:defRPr>
            </a:lvl1pPr>
            <a:lvl2pPr marL="742950" indent="-285750" eaLnBrk="1" hangingPunct="1">
              <a:spcBef>
                <a:spcPct val="20000"/>
              </a:spcBef>
              <a:buClr>
                <a:schemeClr val="tx1"/>
              </a:buClr>
              <a:buSzPct val="90000"/>
              <a:buChar char="–"/>
              <a:defRPr sz="2800">
                <a:latin typeface="+mn-lt"/>
              </a:defRPr>
            </a:lvl2pPr>
            <a:lvl3pPr marL="1143000" indent="-228600" eaLnBrk="1" hangingPunct="1">
              <a:spcBef>
                <a:spcPct val="20000"/>
              </a:spcBef>
              <a:buClr>
                <a:schemeClr val="accent4">
                  <a:lumMod val="50000"/>
                  <a:lumOff val="50000"/>
                </a:schemeClr>
              </a:buClr>
              <a:buSzPct val="60000"/>
              <a:buFont typeface="Wingdings" pitchFamily="2" charset="2"/>
              <a:buChar char="l"/>
              <a:defRPr>
                <a:latin typeface="+mn-lt"/>
              </a:defRPr>
            </a:lvl3pPr>
            <a:lvl4pPr marL="1600200" indent="-228600" eaLnBrk="1" hangingPunct="1">
              <a:spcBef>
                <a:spcPct val="20000"/>
              </a:spcBef>
              <a:buClr>
                <a:schemeClr val="tx1"/>
              </a:buClr>
              <a:buChar char="–"/>
              <a:defRPr sz="2000">
                <a:latin typeface="+mn-lt"/>
              </a:defRPr>
            </a:lvl4pPr>
            <a:lvl5pPr marL="2057400" indent="-228600" eaLnBrk="1" hangingPunct="1">
              <a:spcBef>
                <a:spcPct val="20000"/>
              </a:spcBef>
              <a:buClr>
                <a:schemeClr val="accent4">
                  <a:lumMod val="25000"/>
                  <a:lumOff val="75000"/>
                </a:schemeClr>
              </a:buClr>
              <a:buChar char="•"/>
              <a:defRPr sz="2000">
                <a:latin typeface="+mn-lt"/>
              </a:defRPr>
            </a:lvl5pPr>
            <a:lvl6pPr marL="2514600" indent="-228600" fontAlgn="base">
              <a:spcBef>
                <a:spcPct val="20000"/>
              </a:spcBef>
              <a:spcAft>
                <a:spcPct val="0"/>
              </a:spcAft>
              <a:buClr>
                <a:schemeClr val="accent1"/>
              </a:buClr>
              <a:buChar char="•"/>
              <a:defRPr sz="2000">
                <a:latin typeface="+mn-lt"/>
              </a:defRPr>
            </a:lvl6pPr>
            <a:lvl7pPr marL="2971800" indent="-228600" fontAlgn="base">
              <a:spcBef>
                <a:spcPct val="20000"/>
              </a:spcBef>
              <a:spcAft>
                <a:spcPct val="0"/>
              </a:spcAft>
              <a:buClr>
                <a:schemeClr val="accent1"/>
              </a:buClr>
              <a:buChar char="•"/>
              <a:defRPr sz="2000">
                <a:latin typeface="+mn-lt"/>
              </a:defRPr>
            </a:lvl7pPr>
            <a:lvl8pPr marL="3429000" indent="-228600" fontAlgn="base">
              <a:spcBef>
                <a:spcPct val="20000"/>
              </a:spcBef>
              <a:spcAft>
                <a:spcPct val="0"/>
              </a:spcAft>
              <a:buClr>
                <a:schemeClr val="accent1"/>
              </a:buClr>
              <a:buChar char="•"/>
              <a:defRPr sz="2000">
                <a:latin typeface="+mn-lt"/>
              </a:defRPr>
            </a:lvl8pPr>
            <a:lvl9pPr marL="3886200" indent="-228600" fontAlgn="base">
              <a:spcBef>
                <a:spcPct val="20000"/>
              </a:spcBef>
              <a:spcAft>
                <a:spcPct val="0"/>
              </a:spcAft>
              <a:buClr>
                <a:schemeClr val="accent1"/>
              </a:buClr>
              <a:buChar char="•"/>
              <a:defRPr sz="2000">
                <a:latin typeface="+mn-lt"/>
              </a:defRPr>
            </a:lvl9pPr>
          </a:lstStyle>
          <a:p>
            <a:pPr>
              <a:buClr>
                <a:srgbClr val="C00000"/>
              </a:buClr>
              <a:buSzPct val="100000"/>
              <a:buFont typeface="Wingdings" panose="05000000000000000000" pitchFamily="2" charset="2"/>
              <a:buChar char="§"/>
            </a:pPr>
            <a:r>
              <a:rPr lang="en-US" sz="2800" dirty="0" smtClean="0">
                <a:latin typeface="Segoe UI" panose="020B0502040204020203" pitchFamily="34" charset="0"/>
                <a:cs typeface="Segoe UI" panose="020B0502040204020203" pitchFamily="34" charset="0"/>
              </a:rPr>
              <a:t>Provides small, </a:t>
            </a:r>
            <a:r>
              <a:rPr lang="en-US" sz="2800" b="1" dirty="0" smtClean="0">
                <a:solidFill>
                  <a:srgbClr val="0070C0"/>
                </a:solidFill>
                <a:latin typeface="Segoe UI" panose="020B0502040204020203" pitchFamily="34" charset="0"/>
                <a:cs typeface="Segoe UI" panose="020B0502040204020203" pitchFamily="34" charset="0"/>
              </a:rPr>
              <a:t>temporary</a:t>
            </a:r>
            <a:r>
              <a:rPr lang="en-US" sz="2800" dirty="0" smtClean="0">
                <a:latin typeface="Segoe UI" panose="020B0502040204020203" pitchFamily="34" charset="0"/>
                <a:cs typeface="Segoe UI" panose="020B0502040204020203" pitchFamily="34" charset="0"/>
              </a:rPr>
              <a:t> </a:t>
            </a:r>
            <a:r>
              <a:rPr lang="en-US" sz="2800" dirty="0">
                <a:latin typeface="Segoe UI" panose="020B0502040204020203" pitchFamily="34" charset="0"/>
                <a:cs typeface="Segoe UI" panose="020B0502040204020203" pitchFamily="34" charset="0"/>
              </a:rPr>
              <a:t>tax cuts to the middle </a:t>
            </a:r>
            <a:r>
              <a:rPr lang="en-US" sz="2800" dirty="0" smtClean="0">
                <a:latin typeface="Segoe UI" panose="020B0502040204020203" pitchFamily="34" charset="0"/>
                <a:cs typeface="Segoe UI" panose="020B0502040204020203" pitchFamily="34" charset="0"/>
              </a:rPr>
              <a:t>class, until 2025.</a:t>
            </a:r>
          </a:p>
          <a:p>
            <a:pPr marL="0" indent="0">
              <a:buClr>
                <a:srgbClr val="C00000"/>
              </a:buClr>
              <a:buNone/>
            </a:pPr>
            <a:endParaRPr lang="en-US" sz="8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2800" dirty="0">
                <a:latin typeface="Segoe UI" panose="020B0502040204020203" pitchFamily="34" charset="0"/>
                <a:cs typeface="Segoe UI" panose="020B0502040204020203" pitchFamily="34" charset="0"/>
              </a:rPr>
              <a:t>Doubles the standard deduction </a:t>
            </a:r>
            <a:r>
              <a:rPr lang="en-US" sz="2800" dirty="0" smtClean="0">
                <a:latin typeface="Segoe UI" panose="020B0502040204020203" pitchFamily="34" charset="0"/>
                <a:cs typeface="Segoe UI" panose="020B0502040204020203" pitchFamily="34" charset="0"/>
              </a:rPr>
              <a:t>to $12,000 </a:t>
            </a:r>
            <a:r>
              <a:rPr lang="en-US" sz="2800" dirty="0">
                <a:latin typeface="Segoe UI" panose="020B0502040204020203" pitchFamily="34" charset="0"/>
                <a:cs typeface="Segoe UI" panose="020B0502040204020203" pitchFamily="34" charset="0"/>
              </a:rPr>
              <a:t>for </a:t>
            </a:r>
            <a:r>
              <a:rPr lang="en-US" sz="2800" dirty="0" smtClean="0">
                <a:latin typeface="Segoe UI" panose="020B0502040204020203" pitchFamily="34" charset="0"/>
                <a:cs typeface="Segoe UI" panose="020B0502040204020203" pitchFamily="34" charset="0"/>
              </a:rPr>
              <a:t>single filers and </a:t>
            </a:r>
            <a:r>
              <a:rPr lang="en-US" sz="2800" dirty="0">
                <a:latin typeface="Segoe UI" panose="020B0502040204020203" pitchFamily="34" charset="0"/>
                <a:cs typeface="Segoe UI" panose="020B0502040204020203" pitchFamily="34" charset="0"/>
              </a:rPr>
              <a:t>$24,000 for </a:t>
            </a:r>
            <a:r>
              <a:rPr lang="en-US" sz="2800" dirty="0" smtClean="0">
                <a:latin typeface="Segoe UI" panose="020B0502040204020203" pitchFamily="34" charset="0"/>
                <a:cs typeface="Segoe UI" panose="020B0502040204020203" pitchFamily="34" charset="0"/>
              </a:rPr>
              <a:t>couples.</a:t>
            </a:r>
          </a:p>
          <a:p>
            <a:pPr marL="0" indent="0">
              <a:buClr>
                <a:srgbClr val="C00000"/>
              </a:buClr>
              <a:buNone/>
            </a:pPr>
            <a:endParaRPr lang="en-US" sz="8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2800" dirty="0">
                <a:latin typeface="Segoe UI" panose="020B0502040204020203" pitchFamily="34" charset="0"/>
                <a:cs typeface="Segoe UI" panose="020B0502040204020203" pitchFamily="34" charset="0"/>
              </a:rPr>
              <a:t>Eliminates personal exemptions for self and </a:t>
            </a:r>
            <a:r>
              <a:rPr lang="en-US" sz="2800" dirty="0" smtClean="0">
                <a:latin typeface="Segoe UI" panose="020B0502040204020203" pitchFamily="34" charset="0"/>
                <a:cs typeface="Segoe UI" panose="020B0502040204020203" pitchFamily="34" charset="0"/>
              </a:rPr>
              <a:t>dependents</a:t>
            </a:r>
          </a:p>
          <a:p>
            <a:pPr marL="0" indent="0">
              <a:buClr>
                <a:srgbClr val="C00000"/>
              </a:buClr>
              <a:buNone/>
            </a:pPr>
            <a:endParaRPr lang="en-US" sz="8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2800" b="1" dirty="0">
                <a:solidFill>
                  <a:srgbClr val="0070C0"/>
                </a:solidFill>
                <a:latin typeface="Segoe UI" panose="020B0502040204020203" pitchFamily="34" charset="0"/>
                <a:cs typeface="Segoe UI" panose="020B0502040204020203" pitchFamily="34" charset="0"/>
              </a:rPr>
              <a:t>Eliminates or reduces most itemized deductions</a:t>
            </a:r>
          </a:p>
          <a:p>
            <a:pPr marL="796925" lvl="1" indent="-457200">
              <a:buClr>
                <a:srgbClr val="0070C0"/>
              </a:buClr>
              <a:buSzPct val="70000"/>
              <a:buFont typeface="Wingdings" panose="05000000000000000000" pitchFamily="2" charset="2"/>
              <a:buChar char="q"/>
            </a:pPr>
            <a:r>
              <a:rPr lang="en-US" dirty="0">
                <a:latin typeface="Segoe UI" panose="020B0502040204020203" pitchFamily="34" charset="0"/>
                <a:cs typeface="Segoe UI" panose="020B0502040204020203" pitchFamily="34" charset="0"/>
              </a:rPr>
              <a:t>State, local, income and property taxes limited to $</a:t>
            </a:r>
            <a:r>
              <a:rPr lang="en-US" dirty="0" smtClean="0">
                <a:latin typeface="Segoe UI" panose="020B0502040204020203" pitchFamily="34" charset="0"/>
                <a:cs typeface="Segoe UI" panose="020B0502040204020203" pitchFamily="34" charset="0"/>
              </a:rPr>
              <a:t>10,000</a:t>
            </a:r>
          </a:p>
          <a:p>
            <a:pPr marL="339725" lvl="1" indent="0">
              <a:buClr>
                <a:srgbClr val="0070C0"/>
              </a:buClr>
              <a:buSzPct val="70000"/>
              <a:buNone/>
            </a:pPr>
            <a:endParaRPr lang="en-US" sz="800" dirty="0">
              <a:latin typeface="Segoe UI" panose="020B0502040204020203" pitchFamily="34" charset="0"/>
              <a:cs typeface="Segoe UI" panose="020B0502040204020203" pitchFamily="34" charset="0"/>
            </a:endParaRPr>
          </a:p>
          <a:p>
            <a:pPr marL="796925" lvl="1" indent="-457200">
              <a:buClr>
                <a:srgbClr val="0070C0"/>
              </a:buClr>
              <a:buSzPct val="70000"/>
              <a:buFont typeface="Wingdings" panose="05000000000000000000" pitchFamily="2" charset="2"/>
              <a:buChar char="q"/>
            </a:pPr>
            <a:r>
              <a:rPr lang="en-US" dirty="0">
                <a:latin typeface="Segoe UI" panose="020B0502040204020203" pitchFamily="34" charset="0"/>
                <a:cs typeface="Segoe UI" panose="020B0502040204020203" pitchFamily="34" charset="0"/>
              </a:rPr>
              <a:t>Mortgage interest deduction capped at $750,000</a:t>
            </a:r>
          </a:p>
          <a:p>
            <a:pPr>
              <a:spcBef>
                <a:spcPts val="0"/>
              </a:spcBef>
              <a:buClr>
                <a:srgbClr val="0070C0"/>
              </a:buClr>
              <a:buFont typeface="Wingdings" panose="05000000000000000000" pitchFamily="2" charset="2"/>
              <a:buChar char="q"/>
            </a:pPr>
            <a:endParaRPr lang="en-US" sz="2800" dirty="0">
              <a:latin typeface="Segoe UI" panose="020B0502040204020203" pitchFamily="34" charset="0"/>
              <a:cs typeface="Segoe UI" panose="020B0502040204020203" pitchFamily="34" charset="0"/>
            </a:endParaRPr>
          </a:p>
        </p:txBody>
      </p:sp>
      <p:sp>
        <p:nvSpPr>
          <p:cNvPr id="8" name="Shape 362"/>
          <p:cNvSpPr txBox="1">
            <a:spLocks/>
          </p:cNvSpPr>
          <p:nvPr/>
        </p:nvSpPr>
        <p:spPr>
          <a:xfrm>
            <a:off x="0" y="838200"/>
            <a:ext cx="12192000" cy="533400"/>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dirty="0" smtClean="0">
                <a:solidFill>
                  <a:srgbClr val="FFFFFF"/>
                </a:solidFill>
                <a:latin typeface="Segoe UI" panose="020B0502040204020203" pitchFamily="34" charset="0"/>
                <a:ea typeface="Calibri"/>
                <a:cs typeface="Segoe UI" panose="020B0502040204020203" pitchFamily="34" charset="0"/>
                <a:sym typeface="Calibri"/>
              </a:rPr>
              <a:t>Small Cuts for Middle Class</a:t>
            </a:r>
            <a:endParaRPr lang="en-US"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5" name="Shape 166"/>
          <p:cNvSpPr txBox="1">
            <a:spLocks/>
          </p:cNvSpPr>
          <p:nvPr/>
        </p:nvSpPr>
        <p:spPr>
          <a:xfrm>
            <a:off x="0" y="98820"/>
            <a:ext cx="3657600" cy="585199"/>
          </a:xfrm>
          <a:prstGeom prst="rect">
            <a:avLst/>
          </a:prstGeom>
          <a:solidFill>
            <a:srgbClr val="002060"/>
          </a:solidFill>
          <a:ln>
            <a:noFill/>
          </a:ln>
          <a:effectLst>
            <a:outerShdw blurRad="50800" dist="38100" dir="2700000" algn="tl" rotWithShape="0">
              <a:prstClr val="black">
                <a:alpha val="40000"/>
              </a:prstClr>
            </a:outerShdw>
            <a:softEdge rad="0"/>
          </a:effectLst>
          <a:scene3d>
            <a:camera prst="orthographicFront"/>
            <a:lightRig rig="threePt" dir="t"/>
          </a:scene3d>
          <a:sp3d prstMaterial="matte"/>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500" dirty="0" smtClean="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rPr>
              <a:t>Trump Tax Scam</a:t>
            </a:r>
            <a:endParaRPr lang="en-US" sz="3500" dirty="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3296421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12192000" cy="4267200"/>
          </a:xfrm>
        </p:spPr>
        <p:txBody>
          <a:bodyPr/>
          <a:lstStyle/>
          <a:p>
            <a:pPr marL="0" indent="0">
              <a:buClr>
                <a:srgbClr val="C00000"/>
              </a:buClr>
              <a:buNone/>
            </a:pPr>
            <a:r>
              <a:rPr lang="en-US" sz="2800" dirty="0" smtClean="0">
                <a:latin typeface="Segoe UI" panose="020B0502040204020203" pitchFamily="34" charset="0"/>
                <a:cs typeface="Segoe UI" panose="020B0502040204020203" pitchFamily="34" charset="0"/>
              </a:rPr>
              <a:t>Passage of the Trump Tax Scam means a series of other harmful effects on the programs upon which we depend.</a:t>
            </a:r>
          </a:p>
          <a:p>
            <a:pPr marL="0" indent="0">
              <a:buClr>
                <a:srgbClr val="C00000"/>
              </a:buClr>
              <a:buNone/>
            </a:pPr>
            <a:endParaRPr lang="en-US" sz="8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2800" b="1" dirty="0" smtClean="0">
                <a:solidFill>
                  <a:srgbClr val="0070C0"/>
                </a:solidFill>
                <a:latin typeface="Segoe UI" panose="020B0502040204020203" pitchFamily="34" charset="0"/>
                <a:cs typeface="Segoe UI" panose="020B0502040204020203" pitchFamily="34" charset="0"/>
              </a:rPr>
              <a:t>Repeals</a:t>
            </a:r>
            <a:r>
              <a:rPr lang="en-US" sz="2800" dirty="0" smtClean="0">
                <a:latin typeface="Segoe UI" panose="020B0502040204020203" pitchFamily="34" charset="0"/>
                <a:cs typeface="Segoe UI" panose="020B0502040204020203" pitchFamily="34" charset="0"/>
              </a:rPr>
              <a:t> </a:t>
            </a:r>
            <a:r>
              <a:rPr lang="en-US" sz="2800" dirty="0">
                <a:latin typeface="Segoe UI" panose="020B0502040204020203" pitchFamily="34" charset="0"/>
                <a:cs typeface="Segoe UI" panose="020B0502040204020203" pitchFamily="34" charset="0"/>
              </a:rPr>
              <a:t>the ACA’s Individual </a:t>
            </a:r>
            <a:r>
              <a:rPr lang="en-US" sz="2800" dirty="0" smtClean="0">
                <a:latin typeface="Segoe UI" panose="020B0502040204020203" pitchFamily="34" charset="0"/>
                <a:cs typeface="Segoe UI" panose="020B0502040204020203" pitchFamily="34" charset="0"/>
              </a:rPr>
              <a:t>Mandate.</a:t>
            </a:r>
          </a:p>
          <a:p>
            <a:pPr marL="0" indent="0">
              <a:buClr>
                <a:srgbClr val="C00000"/>
              </a:buClr>
              <a:buSzPct val="100000"/>
              <a:buNone/>
            </a:pPr>
            <a:endParaRPr lang="en-US" sz="8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2800" dirty="0">
                <a:latin typeface="Segoe UI" panose="020B0502040204020203" pitchFamily="34" charset="0"/>
                <a:cs typeface="Segoe UI" panose="020B0502040204020203" pitchFamily="34" charset="0"/>
              </a:rPr>
              <a:t>Uses the </a:t>
            </a:r>
            <a:r>
              <a:rPr lang="en-US" sz="2800" b="1" dirty="0">
                <a:solidFill>
                  <a:srgbClr val="0070C0"/>
                </a:solidFill>
                <a:latin typeface="Segoe UI" panose="020B0502040204020203" pitchFamily="34" charset="0"/>
                <a:cs typeface="Segoe UI" panose="020B0502040204020203" pitchFamily="34" charset="0"/>
              </a:rPr>
              <a:t>chained CPI to calculate tax </a:t>
            </a:r>
            <a:r>
              <a:rPr lang="en-US" sz="2800" b="1" dirty="0" smtClean="0">
                <a:solidFill>
                  <a:srgbClr val="0070C0"/>
                </a:solidFill>
                <a:latin typeface="Segoe UI" panose="020B0502040204020203" pitchFamily="34" charset="0"/>
                <a:cs typeface="Segoe UI" panose="020B0502040204020203" pitchFamily="34" charset="0"/>
              </a:rPr>
              <a:t>brackets</a:t>
            </a:r>
            <a:r>
              <a:rPr lang="en-US" sz="2800" dirty="0" smtClean="0">
                <a:latin typeface="Segoe UI" panose="020B0502040204020203" pitchFamily="34" charset="0"/>
                <a:cs typeface="Segoe UI" panose="020B0502040204020203" pitchFamily="34" charset="0"/>
              </a:rPr>
              <a:t>.</a:t>
            </a:r>
          </a:p>
          <a:p>
            <a:pPr marL="0" indent="0">
              <a:buClr>
                <a:srgbClr val="C00000"/>
              </a:buClr>
              <a:buSzPct val="100000"/>
              <a:buNone/>
            </a:pPr>
            <a:endParaRPr lang="en-US" sz="8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2800" dirty="0">
                <a:latin typeface="Segoe UI" panose="020B0502040204020203" pitchFamily="34" charset="0"/>
                <a:cs typeface="Segoe UI" panose="020B0502040204020203" pitchFamily="34" charset="0"/>
              </a:rPr>
              <a:t>Increase the deficit by at least </a:t>
            </a:r>
            <a:r>
              <a:rPr lang="en-US" sz="2800" b="1" dirty="0">
                <a:solidFill>
                  <a:srgbClr val="0070C0"/>
                </a:solidFill>
                <a:latin typeface="Segoe UI" panose="020B0502040204020203" pitchFamily="34" charset="0"/>
                <a:cs typeface="Segoe UI" panose="020B0502040204020203" pitchFamily="34" charset="0"/>
              </a:rPr>
              <a:t>$1.5 </a:t>
            </a:r>
            <a:r>
              <a:rPr lang="en-US" sz="2800" b="1" dirty="0" smtClean="0">
                <a:solidFill>
                  <a:srgbClr val="0070C0"/>
                </a:solidFill>
                <a:latin typeface="Segoe UI" panose="020B0502040204020203" pitchFamily="34" charset="0"/>
                <a:cs typeface="Segoe UI" panose="020B0502040204020203" pitchFamily="34" charset="0"/>
              </a:rPr>
              <a:t>trillion</a:t>
            </a:r>
            <a:r>
              <a:rPr lang="en-US" sz="2800" dirty="0" smtClean="0">
                <a:latin typeface="Segoe UI" panose="020B0502040204020203" pitchFamily="34" charset="0"/>
                <a:cs typeface="Segoe UI" panose="020B0502040204020203" pitchFamily="34" charset="0"/>
              </a:rPr>
              <a:t>.</a:t>
            </a:r>
          </a:p>
          <a:p>
            <a:pPr marL="0" indent="0">
              <a:buClr>
                <a:srgbClr val="C00000"/>
              </a:buClr>
              <a:buSzPct val="100000"/>
              <a:buNone/>
            </a:pPr>
            <a:endParaRPr lang="en-US" sz="8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2800" dirty="0">
                <a:latin typeface="Segoe UI" panose="020B0502040204020203" pitchFamily="34" charset="0"/>
                <a:cs typeface="Segoe UI" panose="020B0502040204020203" pitchFamily="34" charset="0"/>
              </a:rPr>
              <a:t>Triggers PAYGO </a:t>
            </a:r>
            <a:r>
              <a:rPr lang="en-US" sz="2800" dirty="0" smtClean="0">
                <a:latin typeface="Segoe UI" panose="020B0502040204020203" pitchFamily="34" charset="0"/>
                <a:cs typeface="Segoe UI" panose="020B0502040204020203" pitchFamily="34" charset="0"/>
              </a:rPr>
              <a:t>rules that require </a:t>
            </a:r>
            <a:r>
              <a:rPr lang="en-US" sz="2800" b="1" dirty="0">
                <a:solidFill>
                  <a:srgbClr val="0070C0"/>
                </a:solidFill>
                <a:latin typeface="Segoe UI" panose="020B0502040204020203" pitchFamily="34" charset="0"/>
                <a:cs typeface="Segoe UI" panose="020B0502040204020203" pitchFamily="34" charset="0"/>
              </a:rPr>
              <a:t>$410 billion cuts in </a:t>
            </a:r>
            <a:r>
              <a:rPr lang="en-US" sz="2800" b="1" dirty="0" smtClean="0">
                <a:solidFill>
                  <a:srgbClr val="0070C0"/>
                </a:solidFill>
                <a:latin typeface="Segoe UI" panose="020B0502040204020203" pitchFamily="34" charset="0"/>
                <a:cs typeface="Segoe UI" panose="020B0502040204020203" pitchFamily="34" charset="0"/>
              </a:rPr>
              <a:t>Medicare</a:t>
            </a:r>
            <a:r>
              <a:rPr lang="en-US" sz="2800" dirty="0" smtClean="0">
                <a:latin typeface="Segoe UI" panose="020B0502040204020203" pitchFamily="34" charset="0"/>
                <a:cs typeface="Segoe UI" panose="020B0502040204020203" pitchFamily="34" charset="0"/>
              </a:rPr>
              <a:t>.</a:t>
            </a:r>
          </a:p>
          <a:p>
            <a:pPr marL="0" indent="0">
              <a:buClr>
                <a:srgbClr val="C00000"/>
              </a:buClr>
              <a:buSzPct val="100000"/>
              <a:buNone/>
            </a:pPr>
            <a:endParaRPr lang="en-US" sz="8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sz="2800" b="1" dirty="0">
                <a:solidFill>
                  <a:srgbClr val="0070C0"/>
                </a:solidFill>
                <a:latin typeface="Segoe UI" panose="020B0502040204020203" pitchFamily="34" charset="0"/>
                <a:cs typeface="Segoe UI" panose="020B0502040204020203" pitchFamily="34" charset="0"/>
              </a:rPr>
              <a:t>Increased deficits </a:t>
            </a:r>
            <a:r>
              <a:rPr lang="en-US" sz="2800" dirty="0">
                <a:latin typeface="Segoe UI" panose="020B0502040204020203" pitchFamily="34" charset="0"/>
                <a:cs typeface="Segoe UI" panose="020B0502040204020203" pitchFamily="34" charset="0"/>
              </a:rPr>
              <a:t>will put pressure to cut Medicare and </a:t>
            </a:r>
            <a:r>
              <a:rPr lang="en-US" sz="2800" dirty="0" smtClean="0">
                <a:latin typeface="Segoe UI" panose="020B0502040204020203" pitchFamily="34" charset="0"/>
                <a:cs typeface="Segoe UI" panose="020B0502040204020203" pitchFamily="34" charset="0"/>
              </a:rPr>
              <a:t>Medicaid.</a:t>
            </a:r>
            <a:endParaRPr lang="en-US" sz="2800" dirty="0">
              <a:latin typeface="Segoe UI" panose="020B0502040204020203" pitchFamily="34" charset="0"/>
              <a:cs typeface="Segoe UI" panose="020B0502040204020203" pitchFamily="34" charset="0"/>
            </a:endParaRPr>
          </a:p>
          <a:p>
            <a:pPr marL="0" indent="0">
              <a:spcBef>
                <a:spcPts val="0"/>
              </a:spcBef>
              <a:buNone/>
            </a:pPr>
            <a:endParaRPr lang="en-US" dirty="0">
              <a:latin typeface="Segoe UI" panose="020B0502040204020203" pitchFamily="34" charset="0"/>
              <a:cs typeface="Segoe UI" panose="020B0502040204020203" pitchFamily="34" charset="0"/>
            </a:endParaRPr>
          </a:p>
          <a:p>
            <a:pPr>
              <a:spcBef>
                <a:spcPts val="0"/>
              </a:spcBef>
            </a:pPr>
            <a:endParaRPr lang="en-US" dirty="0">
              <a:latin typeface="Segoe UI" panose="020B0502040204020203" pitchFamily="34" charset="0"/>
              <a:cs typeface="Segoe UI" panose="020B0502040204020203" pitchFamily="34" charset="0"/>
            </a:endParaRPr>
          </a:p>
        </p:txBody>
      </p:sp>
      <p:sp>
        <p:nvSpPr>
          <p:cNvPr id="9" name="Shape 362"/>
          <p:cNvSpPr txBox="1">
            <a:spLocks/>
          </p:cNvSpPr>
          <p:nvPr/>
        </p:nvSpPr>
        <p:spPr>
          <a:xfrm>
            <a:off x="0" y="838200"/>
            <a:ext cx="12192000" cy="527222"/>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dirty="0" smtClean="0">
                <a:solidFill>
                  <a:srgbClr val="FFFFFF"/>
                </a:solidFill>
                <a:latin typeface="Segoe UI" panose="020B0502040204020203" pitchFamily="34" charset="0"/>
                <a:ea typeface="Calibri"/>
                <a:cs typeface="Segoe UI" panose="020B0502040204020203" pitchFamily="34" charset="0"/>
                <a:sym typeface="Calibri"/>
              </a:rPr>
              <a:t>Harmful Effects</a:t>
            </a:r>
            <a:endParaRPr lang="en-US"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5" name="Shape 166"/>
          <p:cNvSpPr txBox="1">
            <a:spLocks/>
          </p:cNvSpPr>
          <p:nvPr/>
        </p:nvSpPr>
        <p:spPr>
          <a:xfrm>
            <a:off x="0" y="98820"/>
            <a:ext cx="3657600" cy="585199"/>
          </a:xfrm>
          <a:prstGeom prst="rect">
            <a:avLst/>
          </a:prstGeom>
          <a:solidFill>
            <a:srgbClr val="002060"/>
          </a:solidFill>
          <a:ln>
            <a:noFill/>
          </a:ln>
          <a:effectLst>
            <a:outerShdw blurRad="50800" dist="38100" dir="2700000" algn="tl" rotWithShape="0">
              <a:prstClr val="black">
                <a:alpha val="40000"/>
              </a:prstClr>
            </a:outerShdw>
            <a:softEdge rad="0"/>
          </a:effectLst>
          <a:scene3d>
            <a:camera prst="orthographicFront"/>
            <a:lightRig rig="threePt" dir="t"/>
          </a:scene3d>
          <a:sp3d prstMaterial="matte"/>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500" dirty="0" smtClean="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rPr>
              <a:t>Trump Tax Scam</a:t>
            </a:r>
            <a:endParaRPr lang="en-US" sz="3500" dirty="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25089660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1449581"/>
            <a:ext cx="12256466" cy="4015060"/>
          </a:xfrm>
        </p:spPr>
        <p:txBody>
          <a:bodyPr/>
          <a:lstStyle/>
          <a:p>
            <a:pPr>
              <a:buClr>
                <a:srgbClr val="C00000"/>
              </a:buClr>
              <a:buSzPct val="100000"/>
              <a:buFont typeface="Wingdings" panose="05000000000000000000" pitchFamily="2" charset="2"/>
              <a:buChar char="§"/>
            </a:pPr>
            <a:r>
              <a:rPr lang="en-US" b="1" dirty="0" smtClean="0">
                <a:solidFill>
                  <a:srgbClr val="0070C0"/>
                </a:solidFill>
                <a:latin typeface="Segoe UI" panose="020B0502040204020203" pitchFamily="34" charset="0"/>
                <a:cs typeface="Segoe UI" panose="020B0502040204020203" pitchFamily="34" charset="0"/>
              </a:rPr>
              <a:t>Nearly </a:t>
            </a:r>
            <a:r>
              <a:rPr lang="en-US" b="1" dirty="0">
                <a:solidFill>
                  <a:srgbClr val="0070C0"/>
                </a:solidFill>
                <a:latin typeface="Segoe UI" panose="020B0502040204020203" pitchFamily="34" charset="0"/>
                <a:cs typeface="Segoe UI" panose="020B0502040204020203" pitchFamily="34" charset="0"/>
              </a:rPr>
              <a:t>half </a:t>
            </a:r>
            <a:r>
              <a:rPr lang="en-US" dirty="0" smtClean="0">
                <a:latin typeface="Segoe UI" panose="020B0502040204020203" pitchFamily="34" charset="0"/>
                <a:cs typeface="Segoe UI" panose="020B0502040204020203" pitchFamily="34" charset="0"/>
              </a:rPr>
              <a:t>or 47% of </a:t>
            </a:r>
            <a:r>
              <a:rPr lang="en-US" dirty="0">
                <a:latin typeface="Segoe UI" panose="020B0502040204020203" pitchFamily="34" charset="0"/>
                <a:cs typeface="Segoe UI" panose="020B0502040204020203" pitchFamily="34" charset="0"/>
              </a:rPr>
              <a:t>tax cuts will go </a:t>
            </a:r>
            <a:r>
              <a:rPr lang="en-US" b="1" dirty="0">
                <a:solidFill>
                  <a:srgbClr val="0070C0"/>
                </a:solidFill>
                <a:latin typeface="Segoe UI" panose="020B0502040204020203" pitchFamily="34" charset="0"/>
                <a:cs typeface="Segoe UI" panose="020B0502040204020203" pitchFamily="34" charset="0"/>
              </a:rPr>
              <a:t>to top 1</a:t>
            </a:r>
            <a:r>
              <a:rPr lang="en-US" b="1" dirty="0" smtClean="0">
                <a:solidFill>
                  <a:srgbClr val="0070C0"/>
                </a:solidFill>
                <a:latin typeface="Segoe UI" panose="020B0502040204020203" pitchFamily="34" charset="0"/>
                <a:cs typeface="Segoe UI" panose="020B0502040204020203" pitchFamily="34" charset="0"/>
              </a:rPr>
              <a:t>%</a:t>
            </a:r>
            <a:r>
              <a:rPr lang="en-US" dirty="0" smtClean="0">
                <a:solidFill>
                  <a:schemeClr val="bg2"/>
                </a:solidFill>
                <a:latin typeface="Segoe UI" panose="020B0502040204020203" pitchFamily="34" charset="0"/>
                <a:cs typeface="Segoe UI" panose="020B0502040204020203" pitchFamily="34" charset="0"/>
              </a:rPr>
              <a:t>.</a:t>
            </a:r>
          </a:p>
          <a:p>
            <a:pPr marL="0" indent="0">
              <a:buClr>
                <a:srgbClr val="C00000"/>
              </a:buClr>
              <a:buSzPct val="100000"/>
              <a:buNone/>
            </a:pPr>
            <a:endParaRPr lang="en-US" sz="1200" dirty="0">
              <a:solidFill>
                <a:schemeClr val="bg2"/>
              </a:solidFill>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b="1" dirty="0" smtClean="0">
                <a:solidFill>
                  <a:srgbClr val="0070C0"/>
                </a:solidFill>
                <a:latin typeface="Segoe UI" panose="020B0502040204020203" pitchFamily="34" charset="0"/>
                <a:cs typeface="Segoe UI" panose="020B0502040204020203" pitchFamily="34" charset="0"/>
              </a:rPr>
              <a:t>Decreases</a:t>
            </a:r>
            <a:r>
              <a:rPr lang="en-US" dirty="0" smtClean="0">
                <a:latin typeface="Segoe UI" panose="020B0502040204020203" pitchFamily="34" charset="0"/>
                <a:cs typeface="Segoe UI" panose="020B0502040204020203" pitchFamily="34" charset="0"/>
              </a:rPr>
              <a:t> federal </a:t>
            </a:r>
            <a:r>
              <a:rPr lang="en-US" dirty="0">
                <a:latin typeface="Segoe UI" panose="020B0502040204020203" pitchFamily="34" charset="0"/>
                <a:cs typeface="Segoe UI" panose="020B0502040204020203" pitchFamily="34" charset="0"/>
              </a:rPr>
              <a:t>revenue by </a:t>
            </a:r>
            <a:r>
              <a:rPr lang="en-US" b="1" dirty="0">
                <a:solidFill>
                  <a:srgbClr val="0070C0"/>
                </a:solidFill>
                <a:latin typeface="Segoe UI" panose="020B0502040204020203" pitchFamily="34" charset="0"/>
                <a:cs typeface="Segoe UI" panose="020B0502040204020203" pitchFamily="34" charset="0"/>
              </a:rPr>
              <a:t>$</a:t>
            </a:r>
            <a:r>
              <a:rPr lang="en-US" b="1" dirty="0" smtClean="0">
                <a:solidFill>
                  <a:srgbClr val="0070C0"/>
                </a:solidFill>
                <a:latin typeface="Segoe UI" panose="020B0502040204020203" pitchFamily="34" charset="0"/>
                <a:cs typeface="Segoe UI" panose="020B0502040204020203" pitchFamily="34" charset="0"/>
              </a:rPr>
              <a:t>2 trillion</a:t>
            </a:r>
            <a:r>
              <a:rPr lang="en-US" dirty="0" smtClean="0">
                <a:latin typeface="Segoe UI" panose="020B0502040204020203" pitchFamily="34" charset="0"/>
                <a:cs typeface="Segoe UI" panose="020B0502040204020203" pitchFamily="34" charset="0"/>
              </a:rPr>
              <a:t>.</a:t>
            </a:r>
          </a:p>
          <a:p>
            <a:pPr marL="0" indent="0">
              <a:buClr>
                <a:srgbClr val="C00000"/>
              </a:buClr>
              <a:buSzPct val="100000"/>
              <a:buNone/>
            </a:pPr>
            <a:endParaRPr lang="en-US" sz="12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dirty="0" smtClean="0">
                <a:latin typeface="Segoe UI" panose="020B0502040204020203" pitchFamily="34" charset="0"/>
                <a:cs typeface="Segoe UI" panose="020B0502040204020203" pitchFamily="34" charset="0"/>
              </a:rPr>
              <a:t>Increases </a:t>
            </a:r>
            <a:r>
              <a:rPr lang="en-US" dirty="0">
                <a:latin typeface="Segoe UI" panose="020B0502040204020203" pitchFamily="34" charset="0"/>
                <a:cs typeface="Segoe UI" panose="020B0502040204020203" pitchFamily="34" charset="0"/>
              </a:rPr>
              <a:t>the deficit by at least </a:t>
            </a:r>
            <a:r>
              <a:rPr lang="en-US" b="1" dirty="0">
                <a:solidFill>
                  <a:srgbClr val="0070C0"/>
                </a:solidFill>
                <a:latin typeface="Segoe UI" panose="020B0502040204020203" pitchFamily="34" charset="0"/>
                <a:cs typeface="Segoe UI" panose="020B0502040204020203" pitchFamily="34" charset="0"/>
              </a:rPr>
              <a:t>$1.5 </a:t>
            </a:r>
            <a:r>
              <a:rPr lang="en-US" b="1" dirty="0" smtClean="0">
                <a:solidFill>
                  <a:srgbClr val="0070C0"/>
                </a:solidFill>
                <a:latin typeface="Segoe UI" panose="020B0502040204020203" pitchFamily="34" charset="0"/>
                <a:cs typeface="Segoe UI" panose="020B0502040204020203" pitchFamily="34" charset="0"/>
              </a:rPr>
              <a:t>trillion</a:t>
            </a:r>
            <a:r>
              <a:rPr lang="en-US" dirty="0" smtClean="0">
                <a:latin typeface="Segoe UI" panose="020B0502040204020203" pitchFamily="34" charset="0"/>
                <a:cs typeface="Segoe UI" panose="020B0502040204020203" pitchFamily="34" charset="0"/>
              </a:rPr>
              <a:t>.</a:t>
            </a:r>
          </a:p>
          <a:p>
            <a:pPr marL="0" indent="0">
              <a:buClr>
                <a:srgbClr val="C00000"/>
              </a:buClr>
              <a:buSzPct val="100000"/>
              <a:buNone/>
            </a:pPr>
            <a:endParaRPr lang="en-US" sz="12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dirty="0">
                <a:latin typeface="Segoe UI" panose="020B0502040204020203" pitchFamily="34" charset="0"/>
                <a:cs typeface="Segoe UI" panose="020B0502040204020203" pitchFamily="34" charset="0"/>
              </a:rPr>
              <a:t>Corporate profits are at record highs but the taxes they pay are record </a:t>
            </a:r>
            <a:r>
              <a:rPr lang="en-US" dirty="0" smtClean="0">
                <a:latin typeface="Segoe UI" panose="020B0502040204020203" pitchFamily="34" charset="0"/>
                <a:cs typeface="Segoe UI" panose="020B0502040204020203" pitchFamily="34" charset="0"/>
              </a:rPr>
              <a:t>low.</a:t>
            </a:r>
          </a:p>
          <a:p>
            <a:pPr marL="0" indent="0">
              <a:buClr>
                <a:srgbClr val="C00000"/>
              </a:buClr>
              <a:buSzPct val="100000"/>
              <a:buNone/>
            </a:pPr>
            <a:endParaRPr lang="en-US" sz="12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dirty="0" smtClean="0">
                <a:latin typeface="Segoe UI" panose="020B0502040204020203" pitchFamily="34" charset="0"/>
                <a:cs typeface="Segoe UI" panose="020B0502040204020203" pitchFamily="34" charset="0"/>
              </a:rPr>
              <a:t>Eliminates </a:t>
            </a:r>
            <a:r>
              <a:rPr lang="en-US" dirty="0">
                <a:latin typeface="Segoe UI" panose="020B0502040204020203" pitchFamily="34" charset="0"/>
                <a:cs typeface="Segoe UI" panose="020B0502040204020203" pitchFamily="34" charset="0"/>
              </a:rPr>
              <a:t>most itemized deductions impacting those at the bottom</a:t>
            </a:r>
            <a:r>
              <a:rPr lang="en-US" dirty="0" smtClean="0">
                <a:latin typeface="Segoe UI" panose="020B0502040204020203" pitchFamily="34" charset="0"/>
                <a:cs typeface="Segoe UI" panose="020B0502040204020203" pitchFamily="34" charset="0"/>
              </a:rPr>
              <a:t>.</a:t>
            </a:r>
          </a:p>
          <a:p>
            <a:pPr marL="0" indent="0">
              <a:buClr>
                <a:srgbClr val="C00000"/>
              </a:buClr>
              <a:buSzPct val="100000"/>
              <a:buNone/>
              <a:tabLst>
                <a:tab pos="8229600" algn="l"/>
              </a:tabLst>
            </a:pPr>
            <a:endParaRPr lang="en-US" sz="1200" dirty="0">
              <a:latin typeface="Segoe UI" panose="020B0502040204020203" pitchFamily="34" charset="0"/>
              <a:cs typeface="Segoe UI" panose="020B0502040204020203" pitchFamily="34" charset="0"/>
            </a:endParaRPr>
          </a:p>
          <a:p>
            <a:pPr>
              <a:buClr>
                <a:srgbClr val="C00000"/>
              </a:buClr>
              <a:buSzPct val="100000"/>
              <a:buFont typeface="Wingdings" panose="05000000000000000000" pitchFamily="2" charset="2"/>
              <a:buChar char="§"/>
            </a:pPr>
            <a:r>
              <a:rPr lang="en-US" dirty="0">
                <a:latin typeface="Segoe UI" panose="020B0502040204020203" pitchFamily="34" charset="0"/>
                <a:cs typeface="Segoe UI" panose="020B0502040204020203" pitchFamily="34" charset="0"/>
              </a:rPr>
              <a:t>C</a:t>
            </a:r>
            <a:r>
              <a:rPr lang="en-US" dirty="0" smtClean="0">
                <a:latin typeface="Segoe UI" panose="020B0502040204020203" pitchFamily="34" charset="0"/>
                <a:cs typeface="Segoe UI" panose="020B0502040204020203" pitchFamily="34" charset="0"/>
              </a:rPr>
              <a:t>reates </a:t>
            </a:r>
            <a:r>
              <a:rPr lang="en-US" dirty="0">
                <a:latin typeface="Segoe UI" panose="020B0502040204020203" pitchFamily="34" charset="0"/>
                <a:cs typeface="Segoe UI" panose="020B0502040204020203" pitchFamily="34" charset="0"/>
              </a:rPr>
              <a:t>condition </a:t>
            </a:r>
            <a:r>
              <a:rPr lang="en-US" b="1" dirty="0">
                <a:solidFill>
                  <a:srgbClr val="0070C0"/>
                </a:solidFill>
                <a:latin typeface="Segoe UI" panose="020B0502040204020203" pitchFamily="34" charset="0"/>
                <a:cs typeface="Segoe UI" panose="020B0502040204020203" pitchFamily="34" charset="0"/>
              </a:rPr>
              <a:t>leading to Medicare and Medicaid </a:t>
            </a:r>
            <a:r>
              <a:rPr lang="en-US" b="1" dirty="0" smtClean="0">
                <a:solidFill>
                  <a:srgbClr val="0070C0"/>
                </a:solidFill>
                <a:latin typeface="Segoe UI" panose="020B0502040204020203" pitchFamily="34" charset="0"/>
                <a:cs typeface="Segoe UI" panose="020B0502040204020203" pitchFamily="34" charset="0"/>
              </a:rPr>
              <a:t>cuts</a:t>
            </a:r>
            <a:r>
              <a:rPr lang="en-US" dirty="0" smtClean="0">
                <a:latin typeface="Segoe UI" panose="020B0502040204020203" pitchFamily="34" charset="0"/>
                <a:cs typeface="Segoe UI" panose="020B0502040204020203" pitchFamily="34" charset="0"/>
              </a:rPr>
              <a:t>.</a:t>
            </a:r>
            <a:endParaRPr lang="en-US" dirty="0">
              <a:latin typeface="Segoe UI" panose="020B0502040204020203" pitchFamily="34" charset="0"/>
              <a:cs typeface="Segoe UI" panose="020B0502040204020203" pitchFamily="34" charset="0"/>
            </a:endParaRPr>
          </a:p>
        </p:txBody>
      </p:sp>
      <p:sp>
        <p:nvSpPr>
          <p:cNvPr id="10" name="Shape 362"/>
          <p:cNvSpPr txBox="1">
            <a:spLocks/>
          </p:cNvSpPr>
          <p:nvPr/>
        </p:nvSpPr>
        <p:spPr>
          <a:xfrm>
            <a:off x="0" y="804493"/>
            <a:ext cx="12192000" cy="685800"/>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dirty="0" smtClean="0">
                <a:solidFill>
                  <a:srgbClr val="FFFFFF"/>
                </a:solidFill>
                <a:latin typeface="Segoe UI" panose="020B0502040204020203" pitchFamily="34" charset="0"/>
                <a:ea typeface="Calibri"/>
                <a:cs typeface="Segoe UI" panose="020B0502040204020203" pitchFamily="34" charset="0"/>
                <a:sym typeface="Calibri"/>
              </a:rPr>
              <a:t>Why is the New Tax Law So Bad?</a:t>
            </a:r>
          </a:p>
        </p:txBody>
      </p:sp>
      <p:pic>
        <p:nvPicPr>
          <p:cNvPr id="8" name="Picture 7"/>
          <p:cNvPicPr>
            <a:picLocks noChangeAspect="1"/>
          </p:cNvPicPr>
          <p:nvPr/>
        </p:nvPicPr>
        <p:blipFill>
          <a:blip r:embed="rId3"/>
          <a:stretch>
            <a:fillRect/>
          </a:stretch>
        </p:blipFill>
        <p:spPr>
          <a:xfrm>
            <a:off x="9220200" y="1600200"/>
            <a:ext cx="1699610" cy="1699610"/>
          </a:xfrm>
          <a:prstGeom prst="rect">
            <a:avLst/>
          </a:prstGeom>
        </p:spPr>
      </p:pic>
      <p:sp>
        <p:nvSpPr>
          <p:cNvPr id="7" name="Shape 166"/>
          <p:cNvSpPr txBox="1">
            <a:spLocks/>
          </p:cNvSpPr>
          <p:nvPr/>
        </p:nvSpPr>
        <p:spPr>
          <a:xfrm>
            <a:off x="0" y="98820"/>
            <a:ext cx="3657600" cy="585199"/>
          </a:xfrm>
          <a:prstGeom prst="rect">
            <a:avLst/>
          </a:prstGeom>
          <a:solidFill>
            <a:srgbClr val="002060"/>
          </a:solidFill>
          <a:ln>
            <a:noFill/>
          </a:ln>
          <a:effectLst>
            <a:outerShdw blurRad="50800" dist="38100" dir="2700000" algn="tl" rotWithShape="0">
              <a:prstClr val="black">
                <a:alpha val="40000"/>
              </a:prstClr>
            </a:outerShdw>
            <a:softEdge rad="0"/>
          </a:effectLst>
          <a:scene3d>
            <a:camera prst="orthographicFront"/>
            <a:lightRig rig="threePt" dir="t"/>
          </a:scene3d>
          <a:sp3d prstMaterial="matte"/>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500" dirty="0" smtClean="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rPr>
              <a:t>Trump Tax Scam</a:t>
            </a:r>
            <a:endParaRPr lang="en-US" sz="3500" dirty="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15595093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362"/>
          <p:cNvSpPr txBox="1">
            <a:spLocks/>
          </p:cNvSpPr>
          <p:nvPr/>
        </p:nvSpPr>
        <p:spPr>
          <a:xfrm>
            <a:off x="0" y="896658"/>
            <a:ext cx="12192000" cy="643303"/>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dirty="0" smtClean="0">
                <a:solidFill>
                  <a:srgbClr val="FFFFFF"/>
                </a:solidFill>
                <a:latin typeface="Segoe UI" panose="020B0502040204020203" pitchFamily="34" charset="0"/>
                <a:ea typeface="Calibri"/>
                <a:cs typeface="Segoe UI" panose="020B0502040204020203" pitchFamily="34" charset="0"/>
                <a:sym typeface="Calibri"/>
              </a:rPr>
              <a:t>Who Benefits &amp; Who is Harmed</a:t>
            </a:r>
            <a:endParaRPr lang="en-US"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11" name="Content Placeholder 6"/>
          <p:cNvSpPr>
            <a:spLocks noGrp="1"/>
          </p:cNvSpPr>
          <p:nvPr>
            <p:ph sz="half" idx="2"/>
          </p:nvPr>
        </p:nvSpPr>
        <p:spPr>
          <a:xfrm>
            <a:off x="653568" y="1752600"/>
            <a:ext cx="5386917" cy="3159125"/>
          </a:xfrm>
        </p:spPr>
        <p:txBody>
          <a:bodyPr/>
          <a:lstStyle/>
          <a:p>
            <a:pPr marL="0" indent="0" algn="ctr">
              <a:buNone/>
            </a:pPr>
            <a:r>
              <a:rPr lang="en-US" sz="3500" b="1" dirty="0" smtClean="0">
                <a:solidFill>
                  <a:srgbClr val="0070C0"/>
                </a:solidFill>
                <a:latin typeface="Segoe UI" panose="020B0502040204020203" pitchFamily="34" charset="0"/>
                <a:cs typeface="Segoe UI" panose="020B0502040204020203" pitchFamily="34" charset="0"/>
              </a:rPr>
              <a:t>Winners</a:t>
            </a:r>
          </a:p>
          <a:p>
            <a:pPr>
              <a:buClr>
                <a:srgbClr val="C00000"/>
              </a:buClr>
              <a:buSzPct val="100000"/>
              <a:buFont typeface="Wingdings" panose="05000000000000000000" pitchFamily="2" charset="2"/>
              <a:buChar char="§"/>
            </a:pPr>
            <a:r>
              <a:rPr lang="en-US" dirty="0" smtClean="0">
                <a:latin typeface="Segoe UI" panose="020B0502040204020203" pitchFamily="34" charset="0"/>
                <a:cs typeface="Segoe UI" panose="020B0502040204020203" pitchFamily="34" charset="0"/>
              </a:rPr>
              <a:t>Corporations</a:t>
            </a:r>
          </a:p>
          <a:p>
            <a:pPr>
              <a:buClr>
                <a:srgbClr val="C00000"/>
              </a:buClr>
              <a:buSzPct val="100000"/>
              <a:buFont typeface="Wingdings" panose="05000000000000000000" pitchFamily="2" charset="2"/>
              <a:buChar char="§"/>
            </a:pPr>
            <a:r>
              <a:rPr lang="en-US" dirty="0" smtClean="0">
                <a:latin typeface="Segoe UI" panose="020B0502040204020203" pitchFamily="34" charset="0"/>
                <a:cs typeface="Segoe UI" panose="020B0502040204020203" pitchFamily="34" charset="0"/>
              </a:rPr>
              <a:t>Multi-national</a:t>
            </a:r>
          </a:p>
          <a:p>
            <a:pPr>
              <a:buClr>
                <a:srgbClr val="C00000"/>
              </a:buClr>
              <a:buSzPct val="100000"/>
              <a:buFont typeface="Wingdings" panose="05000000000000000000" pitchFamily="2" charset="2"/>
              <a:buChar char="§"/>
            </a:pPr>
            <a:r>
              <a:rPr lang="en-US" dirty="0" smtClean="0">
                <a:latin typeface="Segoe UI" panose="020B0502040204020203" pitchFamily="34" charset="0"/>
                <a:cs typeface="Segoe UI" panose="020B0502040204020203" pitchFamily="34" charset="0"/>
              </a:rPr>
              <a:t>Hedge Fund Managers</a:t>
            </a:r>
          </a:p>
          <a:p>
            <a:pPr>
              <a:buClr>
                <a:srgbClr val="C00000"/>
              </a:buClr>
              <a:buSzPct val="100000"/>
              <a:buFont typeface="Wingdings" panose="05000000000000000000" pitchFamily="2" charset="2"/>
              <a:buChar char="§"/>
            </a:pPr>
            <a:r>
              <a:rPr lang="en-US" dirty="0" smtClean="0">
                <a:latin typeface="Segoe UI" panose="020B0502040204020203" pitchFamily="34" charset="0"/>
                <a:cs typeface="Segoe UI" panose="020B0502040204020203" pitchFamily="34" charset="0"/>
              </a:rPr>
              <a:t>Wealthy Americans</a:t>
            </a:r>
          </a:p>
          <a:p>
            <a:pPr>
              <a:buClr>
                <a:srgbClr val="C00000"/>
              </a:buClr>
              <a:buSzPct val="100000"/>
              <a:buFont typeface="Wingdings" panose="05000000000000000000" pitchFamily="2" charset="2"/>
              <a:buChar char="§"/>
            </a:pPr>
            <a:r>
              <a:rPr lang="en-US" b="1" dirty="0" smtClean="0">
                <a:solidFill>
                  <a:srgbClr val="0070C0"/>
                </a:solidFill>
                <a:latin typeface="Segoe UI" panose="020B0502040204020203" pitchFamily="34" charset="0"/>
                <a:cs typeface="Segoe UI" panose="020B0502040204020203" pitchFamily="34" charset="0"/>
              </a:rPr>
              <a:t>Trump Family</a:t>
            </a:r>
            <a:endParaRPr lang="en-US" b="1" dirty="0">
              <a:solidFill>
                <a:srgbClr val="0070C0"/>
              </a:solidFill>
              <a:latin typeface="Segoe UI" panose="020B0502040204020203" pitchFamily="34" charset="0"/>
              <a:cs typeface="Segoe UI" panose="020B0502040204020203" pitchFamily="34" charset="0"/>
            </a:endParaRPr>
          </a:p>
        </p:txBody>
      </p:sp>
      <p:sp>
        <p:nvSpPr>
          <p:cNvPr id="13" name="Content Placeholder 8"/>
          <p:cNvSpPr>
            <a:spLocks noGrp="1"/>
          </p:cNvSpPr>
          <p:nvPr>
            <p:ph sz="quarter" idx="4294967295"/>
          </p:nvPr>
        </p:nvSpPr>
        <p:spPr>
          <a:xfrm>
            <a:off x="6477000" y="1752600"/>
            <a:ext cx="5236633" cy="3159125"/>
          </a:xfrm>
          <a:prstGeom prst="rect">
            <a:avLst/>
          </a:prstGeom>
        </p:spPr>
        <p:txBody>
          <a:bodyPr/>
          <a:lstStyle/>
          <a:p>
            <a:pPr marL="0" indent="0" algn="ctr">
              <a:buNone/>
            </a:pPr>
            <a:r>
              <a:rPr lang="en-US" sz="3500" b="1" dirty="0" smtClean="0">
                <a:solidFill>
                  <a:srgbClr val="0070C0"/>
                </a:solidFill>
                <a:latin typeface="Segoe UI" panose="020B0502040204020203" pitchFamily="34" charset="0"/>
                <a:cs typeface="Segoe UI" panose="020B0502040204020203" pitchFamily="34" charset="0"/>
              </a:rPr>
              <a:t>Losers</a:t>
            </a:r>
          </a:p>
          <a:p>
            <a:pPr>
              <a:buClr>
                <a:srgbClr val="C00000"/>
              </a:buClr>
              <a:buSzPct val="100000"/>
              <a:buFont typeface="Wingdings" panose="05000000000000000000" pitchFamily="2" charset="2"/>
              <a:buChar char="§"/>
            </a:pPr>
            <a:r>
              <a:rPr lang="en-US" sz="2800" dirty="0" smtClean="0">
                <a:latin typeface="Segoe UI" panose="020B0502040204020203" pitchFamily="34" charset="0"/>
                <a:cs typeface="Segoe UI" panose="020B0502040204020203" pitchFamily="34" charset="0"/>
              </a:rPr>
              <a:t>13 million Americans who will lose insurance</a:t>
            </a:r>
          </a:p>
          <a:p>
            <a:pPr>
              <a:buClr>
                <a:srgbClr val="C00000"/>
              </a:buClr>
              <a:buSzPct val="100000"/>
              <a:buFont typeface="Wingdings" panose="05000000000000000000" pitchFamily="2" charset="2"/>
              <a:buChar char="§"/>
            </a:pPr>
            <a:r>
              <a:rPr lang="en-US" sz="2800" dirty="0" smtClean="0">
                <a:latin typeface="Segoe UI" panose="020B0502040204020203" pitchFamily="34" charset="0"/>
                <a:cs typeface="Segoe UI" panose="020B0502040204020203" pitchFamily="34" charset="0"/>
              </a:rPr>
              <a:t>Middle Class</a:t>
            </a:r>
          </a:p>
          <a:p>
            <a:pPr>
              <a:buClr>
                <a:srgbClr val="C00000"/>
              </a:buClr>
              <a:buSzPct val="100000"/>
              <a:buFont typeface="Wingdings" panose="05000000000000000000" pitchFamily="2" charset="2"/>
              <a:buChar char="§"/>
            </a:pPr>
            <a:r>
              <a:rPr lang="en-US" sz="2800" dirty="0" smtClean="0">
                <a:latin typeface="Segoe UI" panose="020B0502040204020203" pitchFamily="34" charset="0"/>
                <a:cs typeface="Segoe UI" panose="020B0502040204020203" pitchFamily="34" charset="0"/>
              </a:rPr>
              <a:t>Low-Income Americans</a:t>
            </a:r>
          </a:p>
          <a:p>
            <a:pPr>
              <a:buClr>
                <a:srgbClr val="C00000"/>
              </a:buClr>
              <a:buSzPct val="100000"/>
              <a:buFont typeface="Wingdings" panose="05000000000000000000" pitchFamily="2" charset="2"/>
              <a:buChar char="§"/>
            </a:pPr>
            <a:r>
              <a:rPr lang="en-US" sz="2800" b="1" dirty="0" smtClean="0">
                <a:solidFill>
                  <a:srgbClr val="0070C0"/>
                </a:solidFill>
                <a:latin typeface="Segoe UI" panose="020B0502040204020203" pitchFamily="34" charset="0"/>
                <a:cs typeface="Segoe UI" panose="020B0502040204020203" pitchFamily="34" charset="0"/>
              </a:rPr>
              <a:t>Seniors</a:t>
            </a:r>
            <a:endParaRPr lang="en-US" sz="2800" b="1" dirty="0">
              <a:solidFill>
                <a:srgbClr val="0070C0"/>
              </a:solidFill>
              <a:latin typeface="Segoe UI" panose="020B0502040204020203" pitchFamily="34" charset="0"/>
              <a:cs typeface="Segoe UI" panose="020B0502040204020203" pitchFamily="34" charset="0"/>
            </a:endParaRPr>
          </a:p>
        </p:txBody>
      </p:sp>
      <p:sp>
        <p:nvSpPr>
          <p:cNvPr id="7" name="Shape 166"/>
          <p:cNvSpPr txBox="1">
            <a:spLocks/>
          </p:cNvSpPr>
          <p:nvPr/>
        </p:nvSpPr>
        <p:spPr>
          <a:xfrm>
            <a:off x="0" y="98820"/>
            <a:ext cx="2895600" cy="585199"/>
          </a:xfrm>
          <a:prstGeom prst="rect">
            <a:avLst/>
          </a:prstGeom>
          <a:solidFill>
            <a:srgbClr val="002060"/>
          </a:solidFill>
          <a:ln>
            <a:noFill/>
          </a:ln>
          <a:effectLst>
            <a:outerShdw blurRad="50800" dist="38100" dir="2700000" algn="tl" rotWithShape="0">
              <a:prstClr val="black">
                <a:alpha val="40000"/>
              </a:prstClr>
            </a:outerShdw>
            <a:softEdge rad="0"/>
          </a:effectLst>
          <a:scene3d>
            <a:camera prst="orthographicFront"/>
            <a:lightRig rig="threePt" dir="t"/>
          </a:scene3d>
          <a:sp3d prstMaterial="matte"/>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500" dirty="0" smtClean="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rPr>
              <a:t>State of Play</a:t>
            </a:r>
            <a:endParaRPr lang="en-US" sz="3500" dirty="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37947533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0"/>
            <a:ext cx="12192000" cy="4191000"/>
          </a:xfrm>
        </p:spPr>
        <p:txBody>
          <a:bodyPr/>
          <a:lstStyle/>
          <a:p>
            <a:pPr>
              <a:spcBef>
                <a:spcPts val="0"/>
              </a:spcBef>
              <a:buClr>
                <a:srgbClr val="C00000"/>
              </a:buClr>
              <a:buSzPct val="100000"/>
              <a:buFont typeface="Wingdings" panose="05000000000000000000" pitchFamily="2" charset="2"/>
              <a:buChar char="§"/>
            </a:pPr>
            <a:r>
              <a:rPr lang="en-US" sz="2800" dirty="0">
                <a:latin typeface="Segoe UI" panose="020B0502040204020203" pitchFamily="34" charset="0"/>
                <a:cs typeface="Segoe UI" panose="020B0502040204020203" pitchFamily="34" charset="0"/>
              </a:rPr>
              <a:t>Big corporations and the wealthy must pay their share of taxes</a:t>
            </a:r>
            <a:r>
              <a:rPr lang="en-US" sz="2800" dirty="0" smtClean="0">
                <a:latin typeface="Segoe UI" panose="020B0502040204020203" pitchFamily="34" charset="0"/>
                <a:cs typeface="Segoe UI" panose="020B0502040204020203" pitchFamily="34" charset="0"/>
              </a:rPr>
              <a:t>.</a:t>
            </a:r>
            <a:endParaRPr lang="en-US" sz="1000" dirty="0" smtClean="0">
              <a:latin typeface="Segoe UI" panose="020B0502040204020203" pitchFamily="34" charset="0"/>
              <a:cs typeface="Segoe UI" panose="020B0502040204020203" pitchFamily="34" charset="0"/>
            </a:endParaRPr>
          </a:p>
          <a:p>
            <a:pPr marL="0" indent="0" algn="ctr">
              <a:spcBef>
                <a:spcPts val="0"/>
              </a:spcBef>
              <a:buClr>
                <a:srgbClr val="C00000"/>
              </a:buClr>
              <a:buSzPct val="100000"/>
              <a:buNone/>
            </a:pPr>
            <a:r>
              <a:rPr lang="en-US" sz="1600" b="1" dirty="0" smtClean="0">
                <a:solidFill>
                  <a:srgbClr val="0070C0"/>
                </a:solidFill>
                <a:latin typeface="Segoe UI" panose="020B0502040204020203" pitchFamily="34" charset="0"/>
                <a:cs typeface="Segoe UI" panose="020B0502040204020203" pitchFamily="34" charset="0"/>
              </a:rPr>
              <a:t>Result: Received Huge Tax Cuts.</a:t>
            </a:r>
          </a:p>
          <a:p>
            <a:pPr marL="0" indent="0">
              <a:spcBef>
                <a:spcPts val="0"/>
              </a:spcBef>
              <a:buClr>
                <a:srgbClr val="C00000"/>
              </a:buClr>
              <a:buSzPct val="100000"/>
              <a:buNone/>
            </a:pPr>
            <a:endParaRPr lang="en-US" sz="1000" b="1" dirty="0">
              <a:solidFill>
                <a:srgbClr val="0070C0"/>
              </a:solidFill>
              <a:latin typeface="Segoe UI" panose="020B0502040204020203" pitchFamily="34" charset="0"/>
              <a:cs typeface="Segoe UI" panose="020B0502040204020203" pitchFamily="34" charset="0"/>
            </a:endParaRPr>
          </a:p>
          <a:p>
            <a:pPr>
              <a:spcBef>
                <a:spcPts val="0"/>
              </a:spcBef>
              <a:buClr>
                <a:srgbClr val="C00000"/>
              </a:buClr>
              <a:buSzPct val="100000"/>
              <a:buFont typeface="Wingdings" panose="05000000000000000000" pitchFamily="2" charset="2"/>
              <a:buChar char="§"/>
            </a:pPr>
            <a:r>
              <a:rPr lang="en-US" sz="2800" dirty="0">
                <a:latin typeface="Segoe UI" panose="020B0502040204020203" pitchFamily="34" charset="0"/>
                <a:cs typeface="Segoe UI" panose="020B0502040204020203" pitchFamily="34" charset="0"/>
              </a:rPr>
              <a:t>Tax reform must raise significantly more revenue</a:t>
            </a:r>
            <a:r>
              <a:rPr lang="en-US" sz="2800" dirty="0" smtClean="0">
                <a:latin typeface="Segoe UI" panose="020B0502040204020203" pitchFamily="34" charset="0"/>
                <a:cs typeface="Segoe UI" panose="020B0502040204020203" pitchFamily="34" charset="0"/>
              </a:rPr>
              <a:t>.</a:t>
            </a:r>
          </a:p>
          <a:p>
            <a:pPr marL="0" indent="0" algn="ctr">
              <a:spcBef>
                <a:spcPts val="0"/>
              </a:spcBef>
              <a:buClr>
                <a:srgbClr val="C00000"/>
              </a:buClr>
              <a:buSzPct val="100000"/>
              <a:buNone/>
            </a:pPr>
            <a:r>
              <a:rPr lang="en-US" sz="1600" b="1" dirty="0" smtClean="0">
                <a:solidFill>
                  <a:srgbClr val="0070C0"/>
                </a:solidFill>
                <a:latin typeface="Segoe UI" panose="020B0502040204020203" pitchFamily="34" charset="0"/>
                <a:cs typeface="Segoe UI" panose="020B0502040204020203" pitchFamily="34" charset="0"/>
              </a:rPr>
              <a:t>Result: Decreased revenue by </a:t>
            </a:r>
            <a:r>
              <a:rPr lang="en-US" sz="1600" b="1" smtClean="0">
                <a:solidFill>
                  <a:srgbClr val="0070C0"/>
                </a:solidFill>
                <a:latin typeface="Segoe UI" panose="020B0502040204020203" pitchFamily="34" charset="0"/>
                <a:cs typeface="Segoe UI" panose="020B0502040204020203" pitchFamily="34" charset="0"/>
              </a:rPr>
              <a:t>$2 </a:t>
            </a:r>
            <a:r>
              <a:rPr lang="en-US" sz="1600" b="1" dirty="0" smtClean="0">
                <a:solidFill>
                  <a:srgbClr val="0070C0"/>
                </a:solidFill>
                <a:latin typeface="Segoe UI" panose="020B0502040204020203" pitchFamily="34" charset="0"/>
                <a:cs typeface="Segoe UI" panose="020B0502040204020203" pitchFamily="34" charset="0"/>
              </a:rPr>
              <a:t>Trillion.</a:t>
            </a:r>
          </a:p>
          <a:p>
            <a:pPr marL="0" indent="0">
              <a:spcBef>
                <a:spcPts val="0"/>
              </a:spcBef>
              <a:buClr>
                <a:srgbClr val="C00000"/>
              </a:buClr>
              <a:buSzPct val="100000"/>
              <a:buNone/>
            </a:pPr>
            <a:endParaRPr lang="en-US" sz="1000" b="1" dirty="0">
              <a:solidFill>
                <a:srgbClr val="0070C0"/>
              </a:solidFill>
              <a:latin typeface="Segoe UI" panose="020B0502040204020203" pitchFamily="34" charset="0"/>
              <a:cs typeface="Segoe UI" panose="020B0502040204020203" pitchFamily="34" charset="0"/>
            </a:endParaRPr>
          </a:p>
          <a:p>
            <a:pPr>
              <a:spcBef>
                <a:spcPts val="0"/>
              </a:spcBef>
              <a:buClr>
                <a:srgbClr val="C00000"/>
              </a:buClr>
              <a:buSzPct val="100000"/>
              <a:buFont typeface="Wingdings" panose="05000000000000000000" pitchFamily="2" charset="2"/>
              <a:buChar char="§"/>
            </a:pPr>
            <a:r>
              <a:rPr lang="en-US" sz="2800" dirty="0">
                <a:latin typeface="Segoe UI" panose="020B0502040204020203" pitchFamily="34" charset="0"/>
                <a:cs typeface="Segoe UI" panose="020B0502040204020203" pitchFamily="34" charset="0"/>
              </a:rPr>
              <a:t>Tax reform must eliminate the incentive for corporations to shift jobs and profits offshore</a:t>
            </a:r>
            <a:r>
              <a:rPr lang="en-US" sz="2800" dirty="0" smtClean="0">
                <a:latin typeface="Segoe UI" panose="020B0502040204020203" pitchFamily="34" charset="0"/>
                <a:cs typeface="Segoe UI" panose="020B0502040204020203" pitchFamily="34" charset="0"/>
              </a:rPr>
              <a:t>.</a:t>
            </a:r>
          </a:p>
          <a:p>
            <a:pPr marL="0" indent="0" algn="ctr">
              <a:spcBef>
                <a:spcPts val="0"/>
              </a:spcBef>
              <a:buClr>
                <a:srgbClr val="C00000"/>
              </a:buClr>
              <a:buSzPct val="100000"/>
              <a:buNone/>
            </a:pPr>
            <a:r>
              <a:rPr lang="en-US" sz="1600" b="1" dirty="0" smtClean="0">
                <a:solidFill>
                  <a:srgbClr val="0070C0"/>
                </a:solidFill>
                <a:latin typeface="Segoe UI" panose="020B0502040204020203" pitchFamily="34" charset="0"/>
                <a:cs typeface="Segoe UI" panose="020B0502040204020203" pitchFamily="34" charset="0"/>
              </a:rPr>
              <a:t>Result: Made it more profitable to make money overseas.</a:t>
            </a:r>
          </a:p>
          <a:p>
            <a:pPr marL="0" indent="0">
              <a:spcBef>
                <a:spcPts val="0"/>
              </a:spcBef>
              <a:buClr>
                <a:srgbClr val="C00000"/>
              </a:buClr>
              <a:buSzPct val="100000"/>
              <a:buNone/>
            </a:pPr>
            <a:endParaRPr lang="en-US" sz="1200" b="1" dirty="0">
              <a:solidFill>
                <a:srgbClr val="0070C0"/>
              </a:solidFill>
              <a:latin typeface="Segoe UI" panose="020B0502040204020203" pitchFamily="34" charset="0"/>
              <a:cs typeface="Segoe UI" panose="020B0502040204020203" pitchFamily="34" charset="0"/>
            </a:endParaRPr>
          </a:p>
          <a:p>
            <a:pPr>
              <a:spcBef>
                <a:spcPts val="0"/>
              </a:spcBef>
              <a:buClr>
                <a:srgbClr val="C00000"/>
              </a:buClr>
              <a:buSzPct val="100000"/>
              <a:buFont typeface="Wingdings" panose="05000000000000000000" pitchFamily="2" charset="2"/>
              <a:buChar char="§"/>
            </a:pPr>
            <a:r>
              <a:rPr lang="en-US" sz="2800" dirty="0">
                <a:latin typeface="Segoe UI" panose="020B0502040204020203" pitchFamily="34" charset="0"/>
                <a:cs typeface="Segoe UI" panose="020B0502040204020203" pitchFamily="34" charset="0"/>
              </a:rPr>
              <a:t>Global corporations must pay what they owe on past profits held offshore</a:t>
            </a:r>
            <a:r>
              <a:rPr lang="en-US" sz="2800" dirty="0" smtClean="0">
                <a:latin typeface="Segoe UI" panose="020B0502040204020203" pitchFamily="34" charset="0"/>
                <a:cs typeface="Segoe UI" panose="020B0502040204020203" pitchFamily="34" charset="0"/>
              </a:rPr>
              <a:t>.</a:t>
            </a:r>
          </a:p>
          <a:p>
            <a:pPr marL="0" indent="0" algn="ctr">
              <a:spcBef>
                <a:spcPts val="0"/>
              </a:spcBef>
              <a:buClr>
                <a:srgbClr val="C00000"/>
              </a:buClr>
              <a:buSzPct val="100000"/>
              <a:buNone/>
            </a:pPr>
            <a:r>
              <a:rPr lang="en-US" sz="1600" b="1" dirty="0">
                <a:solidFill>
                  <a:srgbClr val="0070C0"/>
                </a:solidFill>
                <a:latin typeface="Segoe UI" panose="020B0502040204020203" pitchFamily="34" charset="0"/>
                <a:cs typeface="Segoe UI" panose="020B0502040204020203" pitchFamily="34" charset="0"/>
              </a:rPr>
              <a:t>Result</a:t>
            </a:r>
            <a:r>
              <a:rPr lang="en-US" sz="1600" b="1" dirty="0" smtClean="0">
                <a:solidFill>
                  <a:srgbClr val="0070C0"/>
                </a:solidFill>
                <a:latin typeface="Segoe UI" panose="020B0502040204020203" pitchFamily="34" charset="0"/>
                <a:cs typeface="Segoe UI" panose="020B0502040204020203" pitchFamily="34" charset="0"/>
              </a:rPr>
              <a:t>: Some corporations are paying a fraction of what they owed.</a:t>
            </a:r>
            <a:endParaRPr lang="en-US" sz="1600" b="1" dirty="0">
              <a:solidFill>
                <a:srgbClr val="0070C0"/>
              </a:solidFill>
              <a:latin typeface="Segoe UI" panose="020B0502040204020203" pitchFamily="34" charset="0"/>
              <a:cs typeface="Segoe UI" panose="020B0502040204020203" pitchFamily="34" charset="0"/>
            </a:endParaRPr>
          </a:p>
          <a:p>
            <a:pPr marL="0" indent="0">
              <a:buClr>
                <a:srgbClr val="C00000"/>
              </a:buClr>
              <a:buSzPct val="100000"/>
              <a:buNone/>
            </a:pPr>
            <a:endParaRPr lang="en-US" sz="2800" dirty="0">
              <a:latin typeface="Segoe UI" panose="020B0502040204020203" pitchFamily="34" charset="0"/>
              <a:cs typeface="Segoe UI" panose="020B0502040204020203" pitchFamily="34" charset="0"/>
            </a:endParaRPr>
          </a:p>
        </p:txBody>
      </p:sp>
      <p:sp>
        <p:nvSpPr>
          <p:cNvPr id="6" name="Shape 362"/>
          <p:cNvSpPr txBox="1">
            <a:spLocks/>
          </p:cNvSpPr>
          <p:nvPr/>
        </p:nvSpPr>
        <p:spPr>
          <a:xfrm>
            <a:off x="0" y="804497"/>
            <a:ext cx="12192000" cy="643303"/>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sz="3800" dirty="0" smtClean="0">
                <a:solidFill>
                  <a:srgbClr val="FFFFFF"/>
                </a:solidFill>
                <a:latin typeface="Segoe UI" panose="020B0502040204020203" pitchFamily="34" charset="0"/>
                <a:ea typeface="Calibri"/>
                <a:cs typeface="Segoe UI" panose="020B0502040204020203" pitchFamily="34" charset="0"/>
                <a:sym typeface="Calibri"/>
              </a:rPr>
              <a:t>AFL-CIO Tax reform Principles</a:t>
            </a:r>
            <a:endParaRPr lang="en-US" sz="3800"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4" name="Shape 166"/>
          <p:cNvSpPr txBox="1">
            <a:spLocks/>
          </p:cNvSpPr>
          <p:nvPr/>
        </p:nvSpPr>
        <p:spPr>
          <a:xfrm>
            <a:off x="0" y="98820"/>
            <a:ext cx="2895600" cy="585199"/>
          </a:xfrm>
          <a:prstGeom prst="rect">
            <a:avLst/>
          </a:prstGeom>
          <a:solidFill>
            <a:srgbClr val="002060"/>
          </a:solidFill>
          <a:ln>
            <a:noFill/>
          </a:ln>
          <a:effectLst>
            <a:outerShdw blurRad="50800" dist="38100" dir="2700000" algn="tl" rotWithShape="0">
              <a:prstClr val="black">
                <a:alpha val="40000"/>
              </a:prstClr>
            </a:outerShdw>
            <a:softEdge rad="0"/>
          </a:effectLst>
          <a:scene3d>
            <a:camera prst="orthographicFront"/>
            <a:lightRig rig="threePt" dir="t"/>
          </a:scene3d>
          <a:sp3d prstMaterial="matte"/>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500" dirty="0" smtClean="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rPr>
              <a:t>State of Play</a:t>
            </a:r>
            <a:endParaRPr lang="en-US" sz="3500" dirty="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41192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362"/>
          <p:cNvSpPr txBox="1">
            <a:spLocks/>
          </p:cNvSpPr>
          <p:nvPr/>
        </p:nvSpPr>
        <p:spPr>
          <a:xfrm>
            <a:off x="0" y="820458"/>
            <a:ext cx="12192000" cy="643303"/>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dirty="0" smtClean="0">
                <a:solidFill>
                  <a:srgbClr val="FFFFFF"/>
                </a:solidFill>
                <a:latin typeface="Segoe UI" panose="020B0502040204020203" pitchFamily="34" charset="0"/>
                <a:ea typeface="Calibri"/>
                <a:cs typeface="Segoe UI" panose="020B0502040204020203" pitchFamily="34" charset="0"/>
                <a:sym typeface="Calibri"/>
              </a:rPr>
              <a:t>2018 Action Plan</a:t>
            </a:r>
            <a:endParaRPr lang="en-US"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2" name="Content Placeholder 1"/>
          <p:cNvSpPr>
            <a:spLocks noGrp="1"/>
          </p:cNvSpPr>
          <p:nvPr>
            <p:ph sz="half" idx="2"/>
          </p:nvPr>
        </p:nvSpPr>
        <p:spPr>
          <a:xfrm>
            <a:off x="304800" y="1600200"/>
            <a:ext cx="11582400" cy="3429000"/>
          </a:xfrm>
        </p:spPr>
        <p:txBody>
          <a:bodyPr/>
          <a:lstStyle/>
          <a:p>
            <a:pPr marL="0" indent="0">
              <a:buNone/>
            </a:pPr>
            <a:r>
              <a:rPr lang="en-US" sz="3200" dirty="0" smtClean="0">
                <a:latin typeface="Segoe UI" panose="020B0502040204020203" pitchFamily="34" charset="0"/>
                <a:cs typeface="Segoe UI" panose="020B0502040204020203" pitchFamily="34" charset="0"/>
              </a:rPr>
              <a:t>Publish </a:t>
            </a:r>
            <a:r>
              <a:rPr lang="en-US" sz="3200" b="1" dirty="0" smtClean="0">
                <a:solidFill>
                  <a:srgbClr val="0070C0"/>
                </a:solidFill>
                <a:latin typeface="Segoe UI" panose="020B0502040204020203" pitchFamily="34" charset="0"/>
                <a:cs typeface="Segoe UI" panose="020B0502040204020203" pitchFamily="34" charset="0"/>
              </a:rPr>
              <a:t>2018 Save Medicare and Medicaid Toolkit </a:t>
            </a:r>
            <a:r>
              <a:rPr lang="en-US" sz="3200" dirty="0" smtClean="0">
                <a:latin typeface="Segoe UI" panose="020B0502040204020203" pitchFamily="34" charset="0"/>
                <a:cs typeface="Segoe UI" panose="020B0502040204020203" pitchFamily="34" charset="0"/>
              </a:rPr>
              <a:t>including:</a:t>
            </a:r>
            <a:endParaRPr lang="en-US" dirty="0" smtClean="0">
              <a:latin typeface="Segoe UI" panose="020B0502040204020203" pitchFamily="34" charset="0"/>
              <a:cs typeface="Segoe UI" panose="020B0502040204020203" pitchFamily="34" charset="0"/>
            </a:endParaRPr>
          </a:p>
          <a:p>
            <a:pPr algn="ctr">
              <a:buClr>
                <a:srgbClr val="C00000"/>
              </a:buClr>
              <a:buFont typeface="Wingdings" panose="05000000000000000000" pitchFamily="2" charset="2"/>
              <a:buChar char="§"/>
            </a:pPr>
            <a:r>
              <a:rPr lang="en-US" sz="3200" dirty="0" smtClean="0">
                <a:latin typeface="Segoe UI" panose="020B0502040204020203" pitchFamily="34" charset="0"/>
                <a:cs typeface="Segoe UI" panose="020B0502040204020203" pitchFamily="34" charset="0"/>
              </a:rPr>
              <a:t>Fact Sheets</a:t>
            </a:r>
          </a:p>
          <a:p>
            <a:pPr algn="ctr">
              <a:buClr>
                <a:srgbClr val="C00000"/>
              </a:buClr>
              <a:buFont typeface="Wingdings" panose="05000000000000000000" pitchFamily="2" charset="2"/>
              <a:buChar char="§"/>
            </a:pPr>
            <a:r>
              <a:rPr lang="en-US" sz="3200" dirty="0" smtClean="0">
                <a:latin typeface="Segoe UI" panose="020B0502040204020203" pitchFamily="34" charset="0"/>
                <a:cs typeface="Segoe UI" panose="020B0502040204020203" pitchFamily="34" charset="0"/>
              </a:rPr>
              <a:t>Talking Points</a:t>
            </a:r>
          </a:p>
          <a:p>
            <a:pPr algn="ctr">
              <a:buClr>
                <a:srgbClr val="C00000"/>
              </a:buClr>
              <a:buFont typeface="Wingdings" panose="05000000000000000000" pitchFamily="2" charset="2"/>
              <a:buChar char="§"/>
            </a:pPr>
            <a:r>
              <a:rPr lang="en-US" sz="3200" dirty="0" smtClean="0">
                <a:latin typeface="Segoe UI" panose="020B0502040204020203" pitchFamily="34" charset="0"/>
                <a:cs typeface="Segoe UI" panose="020B0502040204020203" pitchFamily="34" charset="0"/>
              </a:rPr>
              <a:t>Lobby Visit Toolkit</a:t>
            </a:r>
          </a:p>
          <a:p>
            <a:pPr algn="ctr">
              <a:buClr>
                <a:srgbClr val="C00000"/>
              </a:buClr>
              <a:buFont typeface="Wingdings" panose="05000000000000000000" pitchFamily="2" charset="2"/>
              <a:buChar char="§"/>
            </a:pPr>
            <a:r>
              <a:rPr lang="en-US" sz="3200" dirty="0" smtClean="0">
                <a:latin typeface="Segoe UI" panose="020B0502040204020203" pitchFamily="34" charset="0"/>
                <a:cs typeface="Segoe UI" panose="020B0502040204020203" pitchFamily="34" charset="0"/>
              </a:rPr>
              <a:t>Social Media Tools</a:t>
            </a:r>
          </a:p>
          <a:p>
            <a:pPr algn="ctr">
              <a:buClr>
                <a:srgbClr val="C00000"/>
              </a:buClr>
              <a:buFont typeface="Wingdings" panose="05000000000000000000" pitchFamily="2" charset="2"/>
              <a:buChar char="§"/>
            </a:pPr>
            <a:r>
              <a:rPr lang="en-US" sz="3200" dirty="0" smtClean="0">
                <a:latin typeface="Segoe UI" panose="020B0502040204020203" pitchFamily="34" charset="0"/>
                <a:cs typeface="Segoe UI" panose="020B0502040204020203" pitchFamily="34" charset="0"/>
              </a:rPr>
              <a:t>PowerPoint Presentation</a:t>
            </a:r>
            <a:endParaRPr lang="en-US" sz="3200" dirty="0">
              <a:latin typeface="Segoe UI" panose="020B0502040204020203" pitchFamily="34" charset="0"/>
              <a:cs typeface="Segoe UI" panose="020B0502040204020203" pitchFamily="34" charset="0"/>
            </a:endParaRPr>
          </a:p>
        </p:txBody>
      </p:sp>
      <p:sp>
        <p:nvSpPr>
          <p:cNvPr id="5" name="Shape 166"/>
          <p:cNvSpPr txBox="1">
            <a:spLocks/>
          </p:cNvSpPr>
          <p:nvPr/>
        </p:nvSpPr>
        <p:spPr>
          <a:xfrm>
            <a:off x="0" y="98820"/>
            <a:ext cx="2895600" cy="585199"/>
          </a:xfrm>
          <a:prstGeom prst="rect">
            <a:avLst/>
          </a:prstGeom>
          <a:solidFill>
            <a:srgbClr val="002060"/>
          </a:solidFill>
          <a:ln>
            <a:noFill/>
          </a:ln>
          <a:effectLst>
            <a:outerShdw blurRad="50800" dist="38100" dir="2700000" algn="tl" rotWithShape="0">
              <a:prstClr val="black">
                <a:alpha val="40000"/>
              </a:prstClr>
            </a:outerShdw>
            <a:softEdge rad="0"/>
          </a:effectLst>
          <a:scene3d>
            <a:camera prst="orthographicFront"/>
            <a:lightRig rig="threePt" dir="t"/>
          </a:scene3d>
          <a:sp3d prstMaterial="matte"/>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500" dirty="0" smtClean="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rPr>
              <a:t>State of Play</a:t>
            </a:r>
            <a:endParaRPr lang="en-US" sz="3500" dirty="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37703635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362"/>
          <p:cNvSpPr txBox="1">
            <a:spLocks/>
          </p:cNvSpPr>
          <p:nvPr/>
        </p:nvSpPr>
        <p:spPr>
          <a:xfrm>
            <a:off x="0" y="880697"/>
            <a:ext cx="12192000" cy="643303"/>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dirty="0" smtClean="0">
                <a:solidFill>
                  <a:srgbClr val="FFFFFF"/>
                </a:solidFill>
                <a:latin typeface="Segoe UI" panose="020B0502040204020203" pitchFamily="34" charset="0"/>
                <a:ea typeface="Calibri"/>
                <a:cs typeface="Segoe UI" panose="020B0502040204020203" pitchFamily="34" charset="0"/>
                <a:sym typeface="Calibri"/>
              </a:rPr>
              <a:t>2018 Action Plan</a:t>
            </a:r>
            <a:endParaRPr lang="en-US"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2" name="Content Placeholder 1"/>
          <p:cNvSpPr>
            <a:spLocks noGrp="1"/>
          </p:cNvSpPr>
          <p:nvPr>
            <p:ph sz="half" idx="2"/>
          </p:nvPr>
        </p:nvSpPr>
        <p:spPr>
          <a:xfrm>
            <a:off x="2819400" y="1752600"/>
            <a:ext cx="6553200" cy="685800"/>
          </a:xfrm>
        </p:spPr>
        <p:txBody>
          <a:bodyPr/>
          <a:lstStyle/>
          <a:p>
            <a:pPr marL="0" indent="0" algn="ctr">
              <a:buNone/>
            </a:pPr>
            <a:r>
              <a:rPr lang="en-US" sz="3200" dirty="0" smtClean="0">
                <a:latin typeface="Segoe UI" panose="020B0502040204020203" pitchFamily="34" charset="0"/>
                <a:cs typeface="Segoe UI" panose="020B0502040204020203" pitchFamily="34" charset="0"/>
              </a:rPr>
              <a:t>Scheduled </a:t>
            </a:r>
            <a:r>
              <a:rPr lang="en-US" sz="3200" b="1" dirty="0" smtClean="0">
                <a:solidFill>
                  <a:srgbClr val="0070C0"/>
                </a:solidFill>
                <a:latin typeface="Segoe UI" panose="020B0502040204020203" pitchFamily="34" charset="0"/>
                <a:cs typeface="Segoe UI" panose="020B0502040204020203" pitchFamily="34" charset="0"/>
              </a:rPr>
              <a:t>Congressional</a:t>
            </a:r>
            <a:r>
              <a:rPr lang="en-US" sz="3200" dirty="0" smtClean="0">
                <a:latin typeface="Segoe UI" panose="020B0502040204020203" pitchFamily="34" charset="0"/>
                <a:cs typeface="Segoe UI" panose="020B0502040204020203" pitchFamily="34" charset="0"/>
              </a:rPr>
              <a:t> Recesses</a:t>
            </a:r>
          </a:p>
          <a:p>
            <a:pPr marL="0" indent="0" algn="ctr">
              <a:buNone/>
            </a:pPr>
            <a:endParaRPr lang="en-US" sz="3200" dirty="0" smtClean="0">
              <a:latin typeface="Segoe UI" panose="020B0502040204020203" pitchFamily="34" charset="0"/>
              <a:cs typeface="Segoe UI" panose="020B0502040204020203" pitchFamily="34" charset="0"/>
            </a:endParaRPr>
          </a:p>
        </p:txBody>
      </p:sp>
      <p:sp>
        <p:nvSpPr>
          <p:cNvPr id="3" name="Rectangle 2"/>
          <p:cNvSpPr/>
          <p:nvPr/>
        </p:nvSpPr>
        <p:spPr>
          <a:xfrm>
            <a:off x="4114800" y="2667000"/>
            <a:ext cx="3962400" cy="1938992"/>
          </a:xfrm>
          <a:prstGeom prst="rect">
            <a:avLst/>
          </a:prstGeom>
        </p:spPr>
        <p:txBody>
          <a:bodyPr wrap="square">
            <a:spAutoFit/>
          </a:bodyPr>
          <a:lstStyle/>
          <a:p>
            <a:pPr>
              <a:buClr>
                <a:srgbClr val="C00000"/>
              </a:buClr>
              <a:buFont typeface="Wingdings" panose="05000000000000000000" pitchFamily="2" charset="2"/>
              <a:buChar char="§"/>
            </a:pPr>
            <a:r>
              <a:rPr lang="en-US" sz="3200" dirty="0">
                <a:latin typeface="Segoe UI" panose="020B0502040204020203" pitchFamily="34" charset="0"/>
                <a:cs typeface="Segoe UI" panose="020B0502040204020203" pitchFamily="34" charset="0"/>
              </a:rPr>
              <a:t>January 21</a:t>
            </a:r>
            <a:r>
              <a:rPr lang="en-US" sz="3200" baseline="30000" dirty="0">
                <a:latin typeface="Segoe UI" panose="020B0502040204020203" pitchFamily="34" charset="0"/>
                <a:cs typeface="Segoe UI" panose="020B0502040204020203" pitchFamily="34" charset="0"/>
              </a:rPr>
              <a:t>st</a:t>
            </a:r>
            <a:r>
              <a:rPr lang="en-US" sz="3200" dirty="0">
                <a:latin typeface="Segoe UI" panose="020B0502040204020203" pitchFamily="34" charset="0"/>
                <a:cs typeface="Segoe UI" panose="020B0502040204020203" pitchFamily="34" charset="0"/>
              </a:rPr>
              <a:t> – 28</a:t>
            </a:r>
            <a:r>
              <a:rPr lang="en-US" sz="3200" baseline="30000" dirty="0">
                <a:latin typeface="Segoe UI" panose="020B0502040204020203" pitchFamily="34" charset="0"/>
                <a:cs typeface="Segoe UI" panose="020B0502040204020203" pitchFamily="34" charset="0"/>
              </a:rPr>
              <a:t>th</a:t>
            </a:r>
            <a:r>
              <a:rPr lang="en-US" sz="3200" dirty="0">
                <a:latin typeface="Segoe UI" panose="020B0502040204020203" pitchFamily="34" charset="0"/>
                <a:cs typeface="Segoe UI" panose="020B0502040204020203" pitchFamily="34" charset="0"/>
              </a:rPr>
              <a:t> </a:t>
            </a:r>
            <a:endParaRPr lang="en-US" sz="3200" dirty="0" smtClean="0">
              <a:latin typeface="Segoe UI" panose="020B0502040204020203" pitchFamily="34" charset="0"/>
              <a:cs typeface="Segoe UI" panose="020B0502040204020203" pitchFamily="34" charset="0"/>
            </a:endParaRPr>
          </a:p>
          <a:p>
            <a:pPr>
              <a:buClr>
                <a:srgbClr val="C00000"/>
              </a:buClr>
            </a:pPr>
            <a:endParaRPr lang="en-US" sz="1200" dirty="0">
              <a:latin typeface="Segoe UI" panose="020B0502040204020203" pitchFamily="34" charset="0"/>
              <a:cs typeface="Segoe UI" panose="020B0502040204020203" pitchFamily="34" charset="0"/>
            </a:endParaRPr>
          </a:p>
          <a:p>
            <a:pPr>
              <a:buClr>
                <a:srgbClr val="C00000"/>
              </a:buClr>
              <a:buFont typeface="Wingdings" panose="05000000000000000000" pitchFamily="2" charset="2"/>
              <a:buChar char="§"/>
            </a:pPr>
            <a:r>
              <a:rPr lang="en-US" sz="3200" dirty="0">
                <a:latin typeface="Segoe UI" panose="020B0502040204020203" pitchFamily="34" charset="0"/>
                <a:cs typeface="Segoe UI" panose="020B0502040204020203" pitchFamily="34" charset="0"/>
              </a:rPr>
              <a:t>February 18</a:t>
            </a:r>
            <a:r>
              <a:rPr lang="en-US" sz="3200" baseline="30000" dirty="0">
                <a:latin typeface="Segoe UI" panose="020B0502040204020203" pitchFamily="34" charset="0"/>
                <a:cs typeface="Segoe UI" panose="020B0502040204020203" pitchFamily="34" charset="0"/>
              </a:rPr>
              <a:t>th</a:t>
            </a:r>
            <a:r>
              <a:rPr lang="en-US" sz="3200" dirty="0">
                <a:latin typeface="Segoe UI" panose="020B0502040204020203" pitchFamily="34" charset="0"/>
                <a:cs typeface="Segoe UI" panose="020B0502040204020203" pitchFamily="34" charset="0"/>
              </a:rPr>
              <a:t>-25</a:t>
            </a:r>
            <a:r>
              <a:rPr lang="en-US" sz="3200" baseline="30000" dirty="0">
                <a:latin typeface="Segoe UI" panose="020B0502040204020203" pitchFamily="34" charset="0"/>
                <a:cs typeface="Segoe UI" panose="020B0502040204020203" pitchFamily="34" charset="0"/>
              </a:rPr>
              <a:t>th</a:t>
            </a:r>
            <a:r>
              <a:rPr lang="en-US" sz="3200" dirty="0">
                <a:latin typeface="Segoe UI" panose="020B0502040204020203" pitchFamily="34" charset="0"/>
                <a:cs typeface="Segoe UI" panose="020B0502040204020203" pitchFamily="34" charset="0"/>
              </a:rPr>
              <a:t> </a:t>
            </a:r>
            <a:endParaRPr lang="en-US" sz="3200" dirty="0" smtClean="0">
              <a:latin typeface="Segoe UI" panose="020B0502040204020203" pitchFamily="34" charset="0"/>
              <a:cs typeface="Segoe UI" panose="020B0502040204020203" pitchFamily="34" charset="0"/>
            </a:endParaRPr>
          </a:p>
          <a:p>
            <a:pPr>
              <a:buClr>
                <a:srgbClr val="C00000"/>
              </a:buClr>
            </a:pPr>
            <a:endParaRPr lang="en-US" sz="1200" dirty="0">
              <a:latin typeface="Segoe UI" panose="020B0502040204020203" pitchFamily="34" charset="0"/>
              <a:cs typeface="Segoe UI" panose="020B0502040204020203" pitchFamily="34" charset="0"/>
            </a:endParaRPr>
          </a:p>
          <a:p>
            <a:pPr>
              <a:buClr>
                <a:srgbClr val="C00000"/>
              </a:buClr>
              <a:buFont typeface="Wingdings" panose="05000000000000000000" pitchFamily="2" charset="2"/>
              <a:buChar char="§"/>
            </a:pPr>
            <a:r>
              <a:rPr lang="en-US" sz="3200" dirty="0">
                <a:latin typeface="Segoe UI" panose="020B0502040204020203" pitchFamily="34" charset="0"/>
                <a:cs typeface="Segoe UI" panose="020B0502040204020203" pitchFamily="34" charset="0"/>
              </a:rPr>
              <a:t>March 25</a:t>
            </a:r>
            <a:r>
              <a:rPr lang="en-US" sz="3200" baseline="30000" dirty="0">
                <a:latin typeface="Segoe UI" panose="020B0502040204020203" pitchFamily="34" charset="0"/>
                <a:cs typeface="Segoe UI" panose="020B0502040204020203" pitchFamily="34" charset="0"/>
              </a:rPr>
              <a:t>th</a:t>
            </a:r>
            <a:r>
              <a:rPr lang="en-US" sz="3200" dirty="0">
                <a:latin typeface="Segoe UI" panose="020B0502040204020203" pitchFamily="34" charset="0"/>
                <a:cs typeface="Segoe UI" panose="020B0502040204020203" pitchFamily="34" charset="0"/>
              </a:rPr>
              <a:t>-April 9</a:t>
            </a:r>
            <a:r>
              <a:rPr lang="en-US" sz="3200" baseline="30000" dirty="0">
                <a:latin typeface="Segoe UI" panose="020B0502040204020203" pitchFamily="34" charset="0"/>
                <a:cs typeface="Segoe UI" panose="020B0502040204020203" pitchFamily="34" charset="0"/>
              </a:rPr>
              <a:t>th</a:t>
            </a:r>
            <a:r>
              <a:rPr lang="en-US" sz="3200" dirty="0">
                <a:latin typeface="Segoe UI" panose="020B0502040204020203" pitchFamily="34" charset="0"/>
                <a:cs typeface="Segoe UI" panose="020B0502040204020203" pitchFamily="34" charset="0"/>
              </a:rPr>
              <a:t> </a:t>
            </a:r>
          </a:p>
        </p:txBody>
      </p:sp>
      <p:sp>
        <p:nvSpPr>
          <p:cNvPr id="6" name="Shape 166"/>
          <p:cNvSpPr txBox="1">
            <a:spLocks/>
          </p:cNvSpPr>
          <p:nvPr/>
        </p:nvSpPr>
        <p:spPr>
          <a:xfrm>
            <a:off x="0" y="98820"/>
            <a:ext cx="2895600" cy="585199"/>
          </a:xfrm>
          <a:prstGeom prst="rect">
            <a:avLst/>
          </a:prstGeom>
          <a:solidFill>
            <a:srgbClr val="002060"/>
          </a:solidFill>
          <a:ln>
            <a:noFill/>
          </a:ln>
          <a:effectLst>
            <a:outerShdw blurRad="50800" dist="38100" dir="2700000" algn="tl" rotWithShape="0">
              <a:prstClr val="black">
                <a:alpha val="40000"/>
              </a:prstClr>
            </a:outerShdw>
            <a:softEdge rad="0"/>
          </a:effectLst>
          <a:scene3d>
            <a:camera prst="orthographicFront"/>
            <a:lightRig rig="threePt" dir="t"/>
          </a:scene3d>
          <a:sp3d prstMaterial="matte"/>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500" dirty="0" smtClean="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rPr>
              <a:t>State of Play</a:t>
            </a:r>
            <a:endParaRPr lang="en-US" sz="3500" dirty="0">
              <a:solidFill>
                <a:srgbClr val="FFFFFF"/>
              </a:solidFill>
              <a:effectLst>
                <a:outerShdw blurRad="38100" dist="38100" dir="2700000" algn="tl">
                  <a:srgbClr val="000000">
                    <a:alpha val="43137"/>
                  </a:srgbClr>
                </a:outerShdw>
              </a:effectLst>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4318168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Shape 362"/>
          <p:cNvSpPr txBox="1">
            <a:spLocks/>
          </p:cNvSpPr>
          <p:nvPr/>
        </p:nvSpPr>
        <p:spPr>
          <a:xfrm>
            <a:off x="1438" y="0"/>
            <a:ext cx="6932762" cy="643303"/>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lgn="l">
              <a:buSzPct val="25000"/>
            </a:pPr>
            <a:r>
              <a:rPr lang="en-US" sz="3800" dirty="0" smtClean="0">
                <a:solidFill>
                  <a:srgbClr val="FFFFFF"/>
                </a:solidFill>
                <a:latin typeface="Segoe UI" panose="020B0502040204020203" pitchFamily="34" charset="0"/>
                <a:ea typeface="Calibri"/>
                <a:cs typeface="Segoe UI" panose="020B0502040204020203" pitchFamily="34" charset="0"/>
                <a:sym typeface="Calibri"/>
              </a:rPr>
              <a:t>Lobby Visit Report Back Form</a:t>
            </a:r>
            <a:endParaRPr lang="en-US" sz="3800" dirty="0">
              <a:solidFill>
                <a:srgbClr val="FFFFFF"/>
              </a:solidFill>
              <a:latin typeface="Segoe UI" panose="020B0502040204020203" pitchFamily="34" charset="0"/>
              <a:ea typeface="Calibri"/>
              <a:cs typeface="Segoe UI" panose="020B0502040204020203" pitchFamily="34" charset="0"/>
              <a:sym typeface="Calibri"/>
            </a:endParaRPr>
          </a:p>
        </p:txBody>
      </p:sp>
      <p:pic>
        <p:nvPicPr>
          <p:cNvPr id="4" name="Picture 3"/>
          <p:cNvPicPr>
            <a:picLocks noChangeAspect="1"/>
          </p:cNvPicPr>
          <p:nvPr/>
        </p:nvPicPr>
        <p:blipFill>
          <a:blip r:embed="rId4"/>
          <a:stretch>
            <a:fillRect/>
          </a:stretch>
        </p:blipFill>
        <p:spPr>
          <a:xfrm>
            <a:off x="3810000" y="762000"/>
            <a:ext cx="4572000" cy="4655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p:cNvPicPr>
            <a:picLocks noChangeAspect="1"/>
          </p:cNvPicPr>
          <p:nvPr/>
        </p:nvPicPr>
        <p:blipFill>
          <a:blip r:embed="rId5"/>
          <a:stretch>
            <a:fillRect/>
          </a:stretch>
        </p:blipFill>
        <p:spPr>
          <a:xfrm>
            <a:off x="2" y="0"/>
            <a:ext cx="12191998" cy="6858000"/>
          </a:xfrm>
          <a:prstGeom prst="rect">
            <a:avLst/>
          </a:prstGeom>
        </p:spPr>
      </p:pic>
      <p:sp>
        <p:nvSpPr>
          <p:cNvPr id="7" name="Shape 362"/>
          <p:cNvSpPr txBox="1">
            <a:spLocks/>
          </p:cNvSpPr>
          <p:nvPr/>
        </p:nvSpPr>
        <p:spPr>
          <a:xfrm>
            <a:off x="0" y="728297"/>
            <a:ext cx="12192000" cy="643303"/>
          </a:xfrm>
          <a:prstGeom prst="rect">
            <a:avLst/>
          </a:prstGeom>
          <a:solidFill>
            <a:srgbClr val="C00000"/>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dirty="0" smtClean="0">
                <a:solidFill>
                  <a:srgbClr val="FFFFFF"/>
                </a:solidFill>
                <a:latin typeface="Segoe UI" panose="020B0502040204020203" pitchFamily="34" charset="0"/>
                <a:ea typeface="Calibri"/>
                <a:cs typeface="Segoe UI" panose="020B0502040204020203" pitchFamily="34" charset="0"/>
                <a:sym typeface="Calibri"/>
              </a:rPr>
              <a:t>Action Hotline</a:t>
            </a:r>
            <a:endParaRPr lang="en-US"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8" name="Shape 362"/>
          <p:cNvSpPr txBox="1">
            <a:spLocks/>
          </p:cNvSpPr>
          <p:nvPr/>
        </p:nvSpPr>
        <p:spPr>
          <a:xfrm>
            <a:off x="0" y="2476501"/>
            <a:ext cx="12192000" cy="800099"/>
          </a:xfrm>
          <a:prstGeom prst="rect">
            <a:avLst/>
          </a:prstGeom>
          <a:solidFill>
            <a:srgbClr val="F8F8F8"/>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dirty="0" smtClean="0">
                <a:solidFill>
                  <a:srgbClr val="002060"/>
                </a:solidFill>
                <a:latin typeface="Segoe UI" panose="020B0502040204020203" pitchFamily="34" charset="0"/>
                <a:ea typeface="Calibri"/>
                <a:cs typeface="Segoe UI" panose="020B0502040204020203" pitchFamily="34" charset="0"/>
                <a:sym typeface="Calibri"/>
              </a:rPr>
              <a:t>Call Your Representatives!</a:t>
            </a:r>
            <a:endParaRPr lang="en-US" dirty="0">
              <a:solidFill>
                <a:srgbClr val="002060"/>
              </a:solidFill>
              <a:latin typeface="Segoe UI" panose="020B0502040204020203" pitchFamily="34" charset="0"/>
              <a:ea typeface="Calibri"/>
              <a:cs typeface="Segoe UI" panose="020B0502040204020203" pitchFamily="34" charset="0"/>
              <a:sym typeface="Calibri"/>
            </a:endParaRPr>
          </a:p>
        </p:txBody>
      </p:sp>
      <p:sp>
        <p:nvSpPr>
          <p:cNvPr id="9" name="Shape 362"/>
          <p:cNvSpPr txBox="1">
            <a:spLocks/>
          </p:cNvSpPr>
          <p:nvPr/>
        </p:nvSpPr>
        <p:spPr>
          <a:xfrm>
            <a:off x="0" y="3276600"/>
            <a:ext cx="12192000" cy="1104901"/>
          </a:xfrm>
          <a:prstGeom prst="rect">
            <a:avLst/>
          </a:prstGeom>
          <a:solidFill>
            <a:srgbClr val="F8F8F8"/>
          </a:solidFill>
          <a:ln>
            <a:noFill/>
          </a:ln>
        </p:spPr>
        <p:txBody>
          <a:bodyPr lIns="92075" tIns="46025" rIns="92075" bIns="460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None/>
              <a:defRPr sz="4400" b="1" i="0" u="none" strike="noStrike" cap="none">
                <a:solidFill>
                  <a:srgbClr val="0056AD"/>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pPr>
              <a:buSzPct val="25000"/>
            </a:pPr>
            <a:r>
              <a:rPr lang="en-US" sz="8000" dirty="0" smtClean="0">
                <a:solidFill>
                  <a:srgbClr val="C00000"/>
                </a:solidFill>
                <a:latin typeface="Segoe UI" panose="020B0502040204020203" pitchFamily="34" charset="0"/>
                <a:ea typeface="Calibri"/>
                <a:cs typeface="Segoe UI" panose="020B0502040204020203" pitchFamily="34" charset="0"/>
                <a:sym typeface="Calibri"/>
              </a:rPr>
              <a:t>866-828-4162</a:t>
            </a:r>
            <a:endParaRPr lang="en-US" sz="8000" dirty="0">
              <a:solidFill>
                <a:srgbClr val="C00000"/>
              </a:solidFill>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2697256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3" name="Shape 183"/>
          <p:cNvSpPr txBox="1"/>
          <p:nvPr/>
        </p:nvSpPr>
        <p:spPr>
          <a:xfrm>
            <a:off x="0" y="228600"/>
            <a:ext cx="2154114" cy="520700"/>
          </a:xfrm>
          <a:prstGeom prst="rect">
            <a:avLst/>
          </a:prstGeom>
          <a:solidFill>
            <a:srgbClr val="002060"/>
          </a:solidFill>
          <a:ln>
            <a:noFill/>
          </a:ln>
          <a:effectLst>
            <a:outerShdw dist="38100" dir="2700000" algn="tl" rotWithShape="0">
              <a:srgbClr val="000000">
                <a:alpha val="39607"/>
              </a:srgbClr>
            </a:outerShdw>
          </a:effectLst>
        </p:spPr>
        <p:txBody>
          <a:bodyPr lIns="92075" tIns="46025" rIns="92075" bIns="46025" anchor="ctr" anchorCtr="0">
            <a:noAutofit/>
          </a:bodyPr>
          <a:lstStyle/>
          <a:p>
            <a:pPr>
              <a:spcBef>
                <a:spcPts val="0"/>
              </a:spcBef>
              <a:spcAft>
                <a:spcPts val="0"/>
              </a:spcAft>
              <a:buClr>
                <a:srgbClr val="FFFFFF"/>
              </a:buClr>
              <a:buSzPct val="25000"/>
            </a:pPr>
            <a:r>
              <a:rPr lang="en-US" sz="3000" b="1" dirty="0">
                <a:solidFill>
                  <a:srgbClr val="FFFFFF"/>
                </a:solidFill>
                <a:latin typeface="Segoe UI" panose="020B0502040204020203" pitchFamily="34" charset="0"/>
                <a:ea typeface="Quattrocento Sans"/>
                <a:cs typeface="Segoe UI" panose="020B0502040204020203" pitchFamily="34" charset="0"/>
                <a:sym typeface="Quattrocento Sans"/>
              </a:rPr>
              <a:t>Questions?</a:t>
            </a:r>
          </a:p>
        </p:txBody>
      </p:sp>
      <p:sp>
        <p:nvSpPr>
          <p:cNvPr id="184" name="Shape 184"/>
          <p:cNvSpPr txBox="1"/>
          <p:nvPr/>
        </p:nvSpPr>
        <p:spPr>
          <a:xfrm>
            <a:off x="0" y="962026"/>
            <a:ext cx="12192000" cy="714374"/>
          </a:xfrm>
          <a:prstGeom prst="rect">
            <a:avLst/>
          </a:prstGeom>
          <a:solidFill>
            <a:srgbClr val="C00000"/>
          </a:solidFill>
          <a:ln>
            <a:noFill/>
          </a:ln>
          <a:effectLst>
            <a:outerShdw dist="38100" dir="2700000" algn="tl" rotWithShape="0">
              <a:srgbClr val="000000">
                <a:alpha val="39607"/>
              </a:srgbClr>
            </a:outerShdw>
          </a:effectLst>
        </p:spPr>
        <p:txBody>
          <a:bodyPr lIns="92075" tIns="46025" rIns="92075" bIns="46025" anchor="ctr" anchorCtr="0">
            <a:noAutofit/>
          </a:bodyPr>
          <a:lstStyle/>
          <a:p>
            <a:pPr algn="ctr">
              <a:spcBef>
                <a:spcPts val="0"/>
              </a:spcBef>
              <a:spcAft>
                <a:spcPts val="0"/>
              </a:spcAft>
              <a:buClr>
                <a:srgbClr val="FFFFFF"/>
              </a:buClr>
              <a:buSzPct val="25000"/>
            </a:pPr>
            <a:r>
              <a:rPr lang="en-US" sz="4400" b="1" dirty="0">
                <a:solidFill>
                  <a:srgbClr val="FFFFFF"/>
                </a:solidFill>
                <a:latin typeface="Segoe UI" panose="020B0502040204020203" pitchFamily="34" charset="0"/>
                <a:ea typeface="Quattrocento Sans"/>
                <a:cs typeface="Segoe UI" panose="020B0502040204020203" pitchFamily="34" charset="0"/>
                <a:sym typeface="Quattrocento Sans"/>
              </a:rPr>
              <a:t>We’re Here to Help!</a:t>
            </a:r>
          </a:p>
        </p:txBody>
      </p:sp>
      <p:sp>
        <p:nvSpPr>
          <p:cNvPr id="185" name="Shape 185"/>
          <p:cNvSpPr/>
          <p:nvPr/>
        </p:nvSpPr>
        <p:spPr>
          <a:xfrm>
            <a:off x="76200" y="1779854"/>
            <a:ext cx="11887199" cy="973136"/>
          </a:xfrm>
          <a:prstGeom prst="rect">
            <a:avLst/>
          </a:prstGeom>
          <a:noFill/>
          <a:ln>
            <a:noFill/>
          </a:ln>
          <a:effectLst>
            <a:outerShdw blurRad="50799" dist="38100" dir="2700000" algn="tl" rotWithShape="0">
              <a:srgbClr val="000000">
                <a:alpha val="39607"/>
              </a:srgbClr>
            </a:outerShdw>
          </a:effectLst>
        </p:spPr>
        <p:txBody>
          <a:bodyPr lIns="36575" tIns="36575" rIns="36575" bIns="36575" anchor="t" anchorCtr="0">
            <a:noAutofit/>
          </a:bodyPr>
          <a:lstStyle/>
          <a:p>
            <a:pPr algn="ctr">
              <a:spcBef>
                <a:spcPts val="0"/>
              </a:spcBef>
              <a:spcAft>
                <a:spcPts val="0"/>
              </a:spcAft>
              <a:buClr>
                <a:srgbClr val="063D71"/>
              </a:buClr>
              <a:buSzPct val="25000"/>
            </a:pPr>
            <a:r>
              <a:rPr lang="en-US" sz="4000" dirty="0">
                <a:solidFill>
                  <a:srgbClr val="063D71"/>
                </a:solidFill>
                <a:latin typeface="Segoe UI" panose="020B0502040204020203" pitchFamily="34" charset="0"/>
                <a:ea typeface="Quattrocento Sans"/>
                <a:cs typeface="Segoe UI" panose="020B0502040204020203" pitchFamily="34" charset="0"/>
                <a:sym typeface="Quattrocento Sans"/>
              </a:rPr>
              <a:t>If you have any questions, </a:t>
            </a:r>
            <a:endParaRPr lang="en-US" sz="4000" dirty="0" smtClean="0">
              <a:solidFill>
                <a:srgbClr val="063D71"/>
              </a:solidFill>
              <a:latin typeface="Segoe UI" panose="020B0502040204020203" pitchFamily="34" charset="0"/>
              <a:ea typeface="Quattrocento Sans"/>
              <a:cs typeface="Segoe UI" panose="020B0502040204020203" pitchFamily="34" charset="0"/>
              <a:sym typeface="Quattrocento Sans"/>
            </a:endParaRPr>
          </a:p>
          <a:p>
            <a:pPr algn="ctr">
              <a:spcBef>
                <a:spcPts val="0"/>
              </a:spcBef>
              <a:spcAft>
                <a:spcPts val="0"/>
              </a:spcAft>
              <a:buClr>
                <a:srgbClr val="063D71"/>
              </a:buClr>
              <a:buSzPct val="25000"/>
            </a:pPr>
            <a:r>
              <a:rPr lang="en-US" sz="4000" dirty="0" smtClean="0">
                <a:solidFill>
                  <a:srgbClr val="063D71"/>
                </a:solidFill>
                <a:latin typeface="Segoe UI" panose="020B0502040204020203" pitchFamily="34" charset="0"/>
                <a:ea typeface="Quattrocento Sans"/>
                <a:cs typeface="Segoe UI" panose="020B0502040204020203" pitchFamily="34" charset="0"/>
                <a:sym typeface="Quattrocento Sans"/>
              </a:rPr>
              <a:t> ask your local organizer and contact the Alliance</a:t>
            </a:r>
            <a:endParaRPr lang="en-US" sz="4000" dirty="0">
              <a:solidFill>
                <a:srgbClr val="063D71"/>
              </a:solidFill>
              <a:latin typeface="Segoe UI" panose="020B0502040204020203" pitchFamily="34" charset="0"/>
              <a:ea typeface="Quattrocento Sans"/>
              <a:cs typeface="Segoe UI" panose="020B0502040204020203" pitchFamily="34" charset="0"/>
              <a:sym typeface="Quattrocento Sans"/>
            </a:endParaRPr>
          </a:p>
          <a:p>
            <a:pPr algn="ctr">
              <a:spcBef>
                <a:spcPts val="0"/>
              </a:spcBef>
              <a:spcAft>
                <a:spcPts val="0"/>
              </a:spcAft>
              <a:buClr>
                <a:srgbClr val="000000"/>
              </a:buClr>
            </a:pPr>
            <a:endParaRPr sz="4000" dirty="0">
              <a:solidFill>
                <a:schemeClr val="dk1"/>
              </a:solidFill>
              <a:latin typeface="Segoe UI" panose="020B0502040204020203" pitchFamily="34" charset="0"/>
              <a:cs typeface="Segoe UI" panose="020B0502040204020203" pitchFamily="34" charset="0"/>
              <a:sym typeface="Arial"/>
            </a:endParaRPr>
          </a:p>
        </p:txBody>
      </p:sp>
      <p:grpSp>
        <p:nvGrpSpPr>
          <p:cNvPr id="186" name="Shape 186"/>
          <p:cNvGrpSpPr/>
          <p:nvPr/>
        </p:nvGrpSpPr>
        <p:grpSpPr>
          <a:xfrm>
            <a:off x="0" y="3409758"/>
            <a:ext cx="12192000" cy="1786731"/>
            <a:chOff x="797414" y="2713036"/>
            <a:chExt cx="6773863" cy="1786731"/>
          </a:xfrm>
        </p:grpSpPr>
        <p:sp>
          <p:nvSpPr>
            <p:cNvPr id="187" name="Shape 187"/>
            <p:cNvSpPr txBox="1"/>
            <p:nvPr/>
          </p:nvSpPr>
          <p:spPr>
            <a:xfrm>
              <a:off x="2790033" y="2841166"/>
              <a:ext cx="2489199" cy="1655763"/>
            </a:xfrm>
            <a:prstGeom prst="rect">
              <a:avLst/>
            </a:prstGeom>
            <a:noFill/>
            <a:ln>
              <a:noFill/>
            </a:ln>
          </p:spPr>
          <p:txBody>
            <a:bodyPr lIns="36575" tIns="36575" rIns="36575" bIns="36575" anchor="t" anchorCtr="0">
              <a:noAutofit/>
            </a:bodyPr>
            <a:lstStyle/>
            <a:p>
              <a:pPr algn="ctr">
                <a:spcBef>
                  <a:spcPts val="0"/>
                </a:spcBef>
                <a:spcAft>
                  <a:spcPts val="0"/>
                </a:spcAft>
                <a:buClr>
                  <a:srgbClr val="C00000"/>
                </a:buClr>
                <a:buSzPct val="25000"/>
              </a:pPr>
              <a:r>
                <a:rPr lang="en-US" sz="2000" b="1" dirty="0">
                  <a:solidFill>
                    <a:srgbClr val="C00000"/>
                  </a:solidFill>
                  <a:latin typeface="Segoe UI" panose="020B0502040204020203" pitchFamily="34" charset="0"/>
                  <a:ea typeface="Quattrocento Sans"/>
                  <a:cs typeface="Segoe UI" panose="020B0502040204020203" pitchFamily="34" charset="0"/>
                  <a:sym typeface="Quattrocento Sans"/>
                </a:rPr>
                <a:t>Maureen Dunn</a:t>
              </a:r>
            </a:p>
            <a:p>
              <a:pPr algn="ctr">
                <a:spcBef>
                  <a:spcPts val="0"/>
                </a:spcBef>
                <a:spcAft>
                  <a:spcPts val="0"/>
                </a:spcAft>
                <a:buClr>
                  <a:srgbClr val="063D71"/>
                </a:buClr>
                <a:buSzPct val="25000"/>
              </a:pPr>
              <a:r>
                <a:rPr lang="en-US" sz="2000" dirty="0">
                  <a:solidFill>
                    <a:srgbClr val="002060"/>
                  </a:solidFill>
                  <a:latin typeface="Segoe UI" panose="020B0502040204020203" pitchFamily="34" charset="0"/>
                  <a:ea typeface="Quattrocento Sans"/>
                  <a:cs typeface="Segoe UI" panose="020B0502040204020203" pitchFamily="34" charset="0"/>
                  <a:sym typeface="Quattrocento Sans"/>
                </a:rPr>
                <a:t>Field Manager</a:t>
              </a:r>
            </a:p>
            <a:p>
              <a:pPr algn="ctr">
                <a:spcBef>
                  <a:spcPts val="0"/>
                </a:spcBef>
                <a:spcAft>
                  <a:spcPts val="0"/>
                </a:spcAft>
                <a:buClr>
                  <a:srgbClr val="063D71"/>
                </a:buClr>
                <a:buSzPct val="25000"/>
              </a:pPr>
              <a:r>
                <a:rPr lang="en-US" sz="2000" dirty="0">
                  <a:solidFill>
                    <a:srgbClr val="002060"/>
                  </a:solidFill>
                  <a:latin typeface="Segoe UI" panose="020B0502040204020203" pitchFamily="34" charset="0"/>
                  <a:ea typeface="Quattrocento Sans"/>
                  <a:cs typeface="Segoe UI" panose="020B0502040204020203" pitchFamily="34" charset="0"/>
                  <a:sym typeface="Quattrocento Sans"/>
                </a:rPr>
                <a:t>mdunn@retiredamericans.org</a:t>
              </a:r>
            </a:p>
            <a:p>
              <a:pPr algn="ctr">
                <a:spcBef>
                  <a:spcPts val="0"/>
                </a:spcBef>
                <a:spcAft>
                  <a:spcPts val="0"/>
                </a:spcAft>
                <a:buClr>
                  <a:srgbClr val="063D71"/>
                </a:buClr>
                <a:buSzPct val="25000"/>
              </a:pPr>
              <a:r>
                <a:rPr lang="en-US" sz="2000" dirty="0">
                  <a:solidFill>
                    <a:srgbClr val="002060"/>
                  </a:solidFill>
                  <a:latin typeface="Segoe UI" panose="020B0502040204020203" pitchFamily="34" charset="0"/>
                  <a:ea typeface="Quattrocento Sans"/>
                  <a:cs typeface="Segoe UI" panose="020B0502040204020203" pitchFamily="34" charset="0"/>
                  <a:sym typeface="Quattrocento Sans"/>
                </a:rPr>
                <a:t>202.637.5351 </a:t>
              </a:r>
            </a:p>
          </p:txBody>
        </p:sp>
        <p:sp>
          <p:nvSpPr>
            <p:cNvPr id="188" name="Shape 188"/>
            <p:cNvSpPr txBox="1"/>
            <p:nvPr/>
          </p:nvSpPr>
          <p:spPr>
            <a:xfrm>
              <a:off x="797414" y="2835275"/>
              <a:ext cx="2033587" cy="1655761"/>
            </a:xfrm>
            <a:prstGeom prst="rect">
              <a:avLst/>
            </a:prstGeom>
            <a:noFill/>
            <a:ln>
              <a:noFill/>
            </a:ln>
          </p:spPr>
          <p:txBody>
            <a:bodyPr lIns="36575" tIns="36575" rIns="36575" bIns="36575" anchor="t" anchorCtr="0">
              <a:noAutofit/>
            </a:bodyPr>
            <a:lstStyle/>
            <a:p>
              <a:pPr algn="ctr">
                <a:spcBef>
                  <a:spcPts val="0"/>
                </a:spcBef>
                <a:spcAft>
                  <a:spcPts val="0"/>
                </a:spcAft>
                <a:buClr>
                  <a:srgbClr val="C00000"/>
                </a:buClr>
                <a:buSzPct val="25000"/>
              </a:pPr>
              <a:r>
                <a:rPr lang="en-US" sz="2000" b="1" dirty="0">
                  <a:solidFill>
                    <a:srgbClr val="C00000"/>
                  </a:solidFill>
                  <a:latin typeface="Segoe UI" panose="020B0502040204020203" pitchFamily="34" charset="0"/>
                  <a:ea typeface="Quattrocento Sans"/>
                  <a:cs typeface="Segoe UI" panose="020B0502040204020203" pitchFamily="34" charset="0"/>
                  <a:sym typeface="Quattrocento Sans"/>
                </a:rPr>
                <a:t>Brendan Kelly</a:t>
              </a:r>
            </a:p>
            <a:p>
              <a:pPr algn="ctr">
                <a:spcBef>
                  <a:spcPts val="0"/>
                </a:spcBef>
                <a:spcAft>
                  <a:spcPts val="0"/>
                </a:spcAft>
                <a:buClr>
                  <a:srgbClr val="063D71"/>
                </a:buClr>
                <a:buSzPct val="25000"/>
              </a:pPr>
              <a:r>
                <a:rPr lang="en-US" sz="2000" dirty="0">
                  <a:solidFill>
                    <a:srgbClr val="002060"/>
                  </a:solidFill>
                  <a:latin typeface="Segoe UI" panose="020B0502040204020203" pitchFamily="34" charset="0"/>
                  <a:ea typeface="Quattrocento Sans"/>
                  <a:cs typeface="Segoe UI" panose="020B0502040204020203" pitchFamily="34" charset="0"/>
                  <a:sym typeface="Quattrocento Sans"/>
                </a:rPr>
                <a:t>Field Director</a:t>
              </a:r>
            </a:p>
            <a:p>
              <a:pPr algn="ctr">
                <a:spcBef>
                  <a:spcPts val="0"/>
                </a:spcBef>
                <a:spcAft>
                  <a:spcPts val="0"/>
                </a:spcAft>
                <a:buClr>
                  <a:srgbClr val="063D71"/>
                </a:buClr>
                <a:buSzPct val="25000"/>
              </a:pPr>
              <a:r>
                <a:rPr lang="en-US" sz="2000" dirty="0">
                  <a:solidFill>
                    <a:srgbClr val="002060"/>
                  </a:solidFill>
                  <a:latin typeface="Segoe UI" panose="020B0502040204020203" pitchFamily="34" charset="0"/>
                  <a:ea typeface="Quattrocento Sans"/>
                  <a:cs typeface="Segoe UI" panose="020B0502040204020203" pitchFamily="34" charset="0"/>
                  <a:sym typeface="Quattrocento Sans"/>
                </a:rPr>
                <a:t>bkelly@retiredamericans.org</a:t>
              </a:r>
            </a:p>
            <a:p>
              <a:pPr algn="ctr">
                <a:spcBef>
                  <a:spcPts val="0"/>
                </a:spcBef>
                <a:spcAft>
                  <a:spcPts val="0"/>
                </a:spcAft>
                <a:buClr>
                  <a:srgbClr val="063D71"/>
                </a:buClr>
                <a:buSzPct val="25000"/>
              </a:pPr>
              <a:r>
                <a:rPr lang="en-US" sz="2000" dirty="0">
                  <a:solidFill>
                    <a:srgbClr val="002060"/>
                  </a:solidFill>
                  <a:latin typeface="Segoe UI" panose="020B0502040204020203" pitchFamily="34" charset="0"/>
                  <a:ea typeface="Quattrocento Sans"/>
                  <a:cs typeface="Segoe UI" panose="020B0502040204020203" pitchFamily="34" charset="0"/>
                  <a:sym typeface="Quattrocento Sans"/>
                </a:rPr>
                <a:t>202.637.5272</a:t>
              </a:r>
            </a:p>
          </p:txBody>
        </p:sp>
        <p:sp>
          <p:nvSpPr>
            <p:cNvPr id="189" name="Shape 189"/>
            <p:cNvSpPr txBox="1"/>
            <p:nvPr/>
          </p:nvSpPr>
          <p:spPr>
            <a:xfrm>
              <a:off x="5204316" y="2844005"/>
              <a:ext cx="2366962" cy="1655763"/>
            </a:xfrm>
            <a:prstGeom prst="rect">
              <a:avLst/>
            </a:prstGeom>
            <a:noFill/>
            <a:ln>
              <a:noFill/>
            </a:ln>
          </p:spPr>
          <p:txBody>
            <a:bodyPr lIns="36575" tIns="36575" rIns="36575" bIns="36575" anchor="t" anchorCtr="0">
              <a:noAutofit/>
            </a:bodyPr>
            <a:lstStyle/>
            <a:p>
              <a:pPr algn="ctr">
                <a:spcBef>
                  <a:spcPts val="0"/>
                </a:spcBef>
                <a:spcAft>
                  <a:spcPts val="0"/>
                </a:spcAft>
                <a:buClr>
                  <a:srgbClr val="C00000"/>
                </a:buClr>
                <a:buSzPct val="25000"/>
              </a:pPr>
              <a:r>
                <a:rPr lang="en-US" sz="2000" b="1" dirty="0">
                  <a:solidFill>
                    <a:srgbClr val="C00000"/>
                  </a:solidFill>
                  <a:latin typeface="Segoe UI" panose="020B0502040204020203" pitchFamily="34" charset="0"/>
                  <a:ea typeface="Quattrocento Sans"/>
                  <a:cs typeface="Segoe UI" panose="020B0502040204020203" pitchFamily="34" charset="0"/>
                  <a:sym typeface="Quattrocento Sans"/>
                </a:rPr>
                <a:t>Michelle Campbell</a:t>
              </a:r>
            </a:p>
            <a:p>
              <a:pPr algn="ctr">
                <a:spcBef>
                  <a:spcPts val="0"/>
                </a:spcBef>
                <a:spcAft>
                  <a:spcPts val="0"/>
                </a:spcAft>
                <a:buClr>
                  <a:srgbClr val="063D71"/>
                </a:buClr>
                <a:buSzPct val="25000"/>
              </a:pPr>
              <a:r>
                <a:rPr lang="en-US" sz="2000" dirty="0">
                  <a:solidFill>
                    <a:srgbClr val="002060"/>
                  </a:solidFill>
                  <a:latin typeface="Segoe UI" panose="020B0502040204020203" pitchFamily="34" charset="0"/>
                  <a:ea typeface="Quattrocento Sans"/>
                  <a:cs typeface="Segoe UI" panose="020B0502040204020203" pitchFamily="34" charset="0"/>
                  <a:sym typeface="Quattrocento Sans"/>
                </a:rPr>
                <a:t>Department Administrator</a:t>
              </a:r>
            </a:p>
            <a:p>
              <a:pPr algn="ctr">
                <a:spcBef>
                  <a:spcPts val="0"/>
                </a:spcBef>
                <a:spcAft>
                  <a:spcPts val="0"/>
                </a:spcAft>
                <a:buClr>
                  <a:srgbClr val="063D71"/>
                </a:buClr>
                <a:buSzPct val="25000"/>
              </a:pPr>
              <a:r>
                <a:rPr lang="en-US" sz="2000" dirty="0">
                  <a:solidFill>
                    <a:srgbClr val="002060"/>
                  </a:solidFill>
                  <a:latin typeface="Segoe UI" panose="020B0502040204020203" pitchFamily="34" charset="0"/>
                  <a:ea typeface="Quattrocento Sans"/>
                  <a:cs typeface="Segoe UI" panose="020B0502040204020203" pitchFamily="34" charset="0"/>
                  <a:sym typeface="Quattrocento Sans"/>
                </a:rPr>
                <a:t>mcampbell@retiredamericans.org</a:t>
              </a:r>
            </a:p>
            <a:p>
              <a:pPr algn="ctr">
                <a:spcBef>
                  <a:spcPts val="0"/>
                </a:spcBef>
                <a:spcAft>
                  <a:spcPts val="0"/>
                </a:spcAft>
                <a:buClr>
                  <a:srgbClr val="063D71"/>
                </a:buClr>
                <a:buSzPct val="25000"/>
              </a:pPr>
              <a:r>
                <a:rPr lang="en-US" sz="2000" dirty="0">
                  <a:solidFill>
                    <a:srgbClr val="002060"/>
                  </a:solidFill>
                  <a:latin typeface="Segoe UI" panose="020B0502040204020203" pitchFamily="34" charset="0"/>
                  <a:ea typeface="Quattrocento Sans"/>
                  <a:cs typeface="Segoe UI" panose="020B0502040204020203" pitchFamily="34" charset="0"/>
                  <a:sym typeface="Quattrocento Sans"/>
                </a:rPr>
                <a:t>202.637.5361 </a:t>
              </a:r>
            </a:p>
          </p:txBody>
        </p:sp>
        <p:cxnSp>
          <p:nvCxnSpPr>
            <p:cNvPr id="190" name="Shape 190"/>
            <p:cNvCxnSpPr/>
            <p:nvPr/>
          </p:nvCxnSpPr>
          <p:spPr>
            <a:xfrm flipH="1">
              <a:off x="2875451" y="2713036"/>
              <a:ext cx="9524" cy="1127125"/>
            </a:xfrm>
            <a:prstGeom prst="straightConnector1">
              <a:avLst/>
            </a:prstGeom>
            <a:noFill/>
            <a:ln w="25400" cap="flat" cmpd="sng">
              <a:solidFill>
                <a:srgbClr val="C00000"/>
              </a:solidFill>
              <a:prstDash val="solid"/>
              <a:round/>
              <a:headEnd type="none" w="med" len="med"/>
              <a:tailEnd type="none" w="med" len="med"/>
            </a:ln>
          </p:spPr>
        </p:cxnSp>
        <p:cxnSp>
          <p:nvCxnSpPr>
            <p:cNvPr id="191" name="Shape 191"/>
            <p:cNvCxnSpPr/>
            <p:nvPr/>
          </p:nvCxnSpPr>
          <p:spPr>
            <a:xfrm flipH="1">
              <a:off x="5150341" y="2733675"/>
              <a:ext cx="11112" cy="1127125"/>
            </a:xfrm>
            <a:prstGeom prst="straightConnector1">
              <a:avLst/>
            </a:prstGeom>
            <a:noFill/>
            <a:ln w="25400" cap="flat" cmpd="sng">
              <a:solidFill>
                <a:srgbClr val="C00000"/>
              </a:solidFill>
              <a:prstDash val="solid"/>
              <a:round/>
              <a:headEnd type="none" w="med" len="med"/>
              <a:tailEnd type="none" w="med" len="med"/>
            </a:ln>
          </p:spPr>
        </p:cxnSp>
      </p:grpSp>
    </p:spTree>
    <p:extLst>
      <p:ext uri="{BB962C8B-B14F-4D97-AF65-F5344CB8AC3E}">
        <p14:creationId xmlns:p14="http://schemas.microsoft.com/office/powerpoint/2010/main" val="2890484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Alliance Template">
  <a:themeElements>
    <a:clrScheme name="">
      <a:dk1>
        <a:srgbClr val="000000"/>
      </a:dk1>
      <a:lt1>
        <a:srgbClr val="001F3E"/>
      </a:lt1>
      <a:dk2>
        <a:srgbClr val="0000FF"/>
      </a:dk2>
      <a:lt2>
        <a:srgbClr val="CC3300"/>
      </a:lt2>
      <a:accent1>
        <a:srgbClr val="00FFFF"/>
      </a:accent1>
      <a:accent2>
        <a:srgbClr val="3366FF"/>
      </a:accent2>
      <a:accent3>
        <a:srgbClr val="AAAAFF"/>
      </a:accent3>
      <a:accent4>
        <a:srgbClr val="001934"/>
      </a:accent4>
      <a:accent5>
        <a:srgbClr val="AAFFFF"/>
      </a:accent5>
      <a:accent6>
        <a:srgbClr val="2D5CE7"/>
      </a:accent6>
      <a:hlink>
        <a:srgbClr val="FF0033"/>
      </a:hlink>
      <a:folHlink>
        <a:srgbClr val="FFFF00"/>
      </a:folHlink>
    </a:clrScheme>
    <a:fontScheme name="Soaring">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lliance_Template_WideFormat.potx" id="{0BA7BACC-AAAA-4622-8C42-C98A6AF69457}" vid="{2F6848B3-9F37-4FE0-BE23-996D6DA75DB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Alliance_Template_WideFormat</Template>
  <TotalTime>16714</TotalTime>
  <Words>2084</Words>
  <Application>Microsoft Office PowerPoint</Application>
  <PresentationFormat>Widescreen</PresentationFormat>
  <Paragraphs>266</Paragraphs>
  <Slides>14</Slides>
  <Notes>14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2" baseType="lpstr">
      <vt:lpstr>Arial</vt:lpstr>
      <vt:lpstr>Calibri</vt:lpstr>
      <vt:lpstr>Quattrocento Sans</vt:lpstr>
      <vt:lpstr>Segoe UI</vt:lpstr>
      <vt:lpstr>Times New Roman</vt:lpstr>
      <vt:lpstr>Wingdings</vt:lpstr>
      <vt:lpstr>Alliance Template</vt:lpstr>
      <vt:lpstr>Photo Editor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Tax Reform</dc:title>
  <dc:creator>Eva Dominguez</dc:creator>
  <cp:lastModifiedBy>Brendan Kelly</cp:lastModifiedBy>
  <cp:revision>147</cp:revision>
  <dcterms:created xsi:type="dcterms:W3CDTF">2017-08-25T18:35:56Z</dcterms:created>
  <dcterms:modified xsi:type="dcterms:W3CDTF">2018-01-30T20:42:05Z</dcterms:modified>
</cp:coreProperties>
</file>